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handoutMasterIdLst>
    <p:handoutMasterId r:id="rId29"/>
  </p:handoutMasterIdLst>
  <p:sldIdLst>
    <p:sldId id="281" r:id="rId3"/>
    <p:sldId id="279" r:id="rId4"/>
    <p:sldId id="286" r:id="rId5"/>
    <p:sldId id="257" r:id="rId6"/>
    <p:sldId id="258" r:id="rId7"/>
    <p:sldId id="261" r:id="rId8"/>
    <p:sldId id="262" r:id="rId9"/>
    <p:sldId id="287" r:id="rId10"/>
    <p:sldId id="260" r:id="rId11"/>
    <p:sldId id="265" r:id="rId12"/>
    <p:sldId id="268" r:id="rId13"/>
    <p:sldId id="269" r:id="rId14"/>
    <p:sldId id="270" r:id="rId15"/>
    <p:sldId id="271" r:id="rId16"/>
    <p:sldId id="272" r:id="rId17"/>
    <p:sldId id="273" r:id="rId18"/>
    <p:sldId id="274" r:id="rId19"/>
    <p:sldId id="275" r:id="rId20"/>
    <p:sldId id="282" r:id="rId21"/>
    <p:sldId id="276" r:id="rId22"/>
    <p:sldId id="277" r:id="rId23"/>
    <p:sldId id="278" r:id="rId24"/>
    <p:sldId id="284" r:id="rId25"/>
    <p:sldId id="264" r:id="rId26"/>
    <p:sldId id="285"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86" autoAdjust="0"/>
  </p:normalViewPr>
  <p:slideViewPr>
    <p:cSldViewPr>
      <p:cViewPr varScale="1">
        <p:scale>
          <a:sx n="69" d="100"/>
          <a:sy n="69" d="100"/>
        </p:scale>
        <p:origin x="-87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137FB0A-C6B7-4A6C-BB46-A8123BCFB7C6}" type="datetimeFigureOut">
              <a:rPr lang="en-US" smtClean="0"/>
              <a:t>10/28/2014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6C13518-8C3E-4BE6-992D-A632C92CC91E}" type="slidenum">
              <a:rPr lang="en-US" smtClean="0"/>
              <a:t>‹#›</a:t>
            </a:fld>
            <a:endParaRPr lang="en-US"/>
          </a:p>
        </p:txBody>
      </p:sp>
    </p:spTree>
    <p:extLst>
      <p:ext uri="{BB962C8B-B14F-4D97-AF65-F5344CB8AC3E}">
        <p14:creationId xmlns:p14="http://schemas.microsoft.com/office/powerpoint/2010/main" val="4117263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69D095C-2B3D-4D1E-A3D4-1431A512B979}" type="datetimeFigureOut">
              <a:rPr lang="en-US" smtClean="0"/>
              <a:t>10/28/2014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8574425-11D0-419B-9FAB-FA1DA4D45F2B}" type="slidenum">
              <a:rPr lang="en-US" smtClean="0"/>
              <a:t>‹#›</a:t>
            </a:fld>
            <a:endParaRPr lang="en-US"/>
          </a:p>
        </p:txBody>
      </p:sp>
    </p:spTree>
    <p:extLst>
      <p:ext uri="{BB962C8B-B14F-4D97-AF65-F5344CB8AC3E}">
        <p14:creationId xmlns:p14="http://schemas.microsoft.com/office/powerpoint/2010/main" val="1188560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1</a:t>
            </a:fld>
            <a:endParaRPr lang="en-US"/>
          </a:p>
        </p:txBody>
      </p:sp>
    </p:spTree>
    <p:extLst>
      <p:ext uri="{BB962C8B-B14F-4D97-AF65-F5344CB8AC3E}">
        <p14:creationId xmlns:p14="http://schemas.microsoft.com/office/powerpoint/2010/main" val="4254435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types of grants that can be applied for:</a:t>
            </a:r>
            <a:r>
              <a:rPr lang="en-US" baseline="0" dirty="0" smtClean="0"/>
              <a:t> cost reimbursement or fixed amount grants. Cost reimbursement is the traditional AmeriCorps funding model, but Professional Corps is also an option for new applicants. Fixed amount grants are limited to </a:t>
            </a:r>
            <a:r>
              <a:rPr lang="en-US" baseline="0" dirty="0" err="1" smtClean="0"/>
              <a:t>recompeting</a:t>
            </a:r>
            <a:r>
              <a:rPr lang="en-US" baseline="0" dirty="0" smtClean="0"/>
              <a:t> or previously funded applicants. More information on these types of grants is available in the RFA.</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10</a:t>
            </a:fld>
            <a:endParaRPr lang="en-US"/>
          </a:p>
        </p:txBody>
      </p:sp>
    </p:spTree>
    <p:extLst>
      <p:ext uri="{BB962C8B-B14F-4D97-AF65-F5344CB8AC3E}">
        <p14:creationId xmlns:p14="http://schemas.microsoft.com/office/powerpoint/2010/main" val="1723896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 on the</a:t>
            </a:r>
            <a:r>
              <a:rPr lang="en-US" baseline="0" dirty="0" smtClean="0"/>
              <a:t> grant award. The amount will vary by program design; you apply for the amount needed for your program and your narrative supports that. The project/award period is up to 12 months. Programs should generally start by mid-October, any later start dates must be approved by CV. There is no minimum or maximum grant size to request. If your application is not funded at the national level, but it is funded using California’s formula dollars, you may be asked to submit a reduced budget up to $850,000. This is because CV wants to spread out the impact of those formula dollars.</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11</a:t>
            </a:fld>
            <a:endParaRPr lang="en-US"/>
          </a:p>
        </p:txBody>
      </p:sp>
    </p:spTree>
    <p:extLst>
      <p:ext uri="{BB962C8B-B14F-4D97-AF65-F5344CB8AC3E}">
        <p14:creationId xmlns:p14="http://schemas.microsoft.com/office/powerpoint/2010/main" val="3988556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are using full-time AmeriCorps members, you will need to provide a living allowance. It is not required for members serving less than full time. The living allowance you provide will vary based on the cost of living for your region; for example, a program in San Francisco will provide a higher living allowance than a program in Modesto, since the cost of living is so much higher in San Francisco.</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12</a:t>
            </a:fld>
            <a:endParaRPr lang="en-US"/>
          </a:p>
        </p:txBody>
      </p:sp>
    </p:spTree>
    <p:extLst>
      <p:ext uri="{BB962C8B-B14F-4D97-AF65-F5344CB8AC3E}">
        <p14:creationId xmlns:p14="http://schemas.microsoft.com/office/powerpoint/2010/main" val="1032142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AmeriCorps members receive an Education Award after their term of service has ended. This award can be used for future education expenses or to pay off student loans. It is paid directly by the National Service Trust and is not included in your program budget.</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13</a:t>
            </a:fld>
            <a:endParaRPr lang="en-US"/>
          </a:p>
        </p:txBody>
      </p:sp>
    </p:spTree>
    <p:extLst>
      <p:ext uri="{BB962C8B-B14F-4D97-AF65-F5344CB8AC3E}">
        <p14:creationId xmlns:p14="http://schemas.microsoft.com/office/powerpoint/2010/main" val="410887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grant is available to public or private nonprofit organizations. We will be accepting applications from new applicants, </a:t>
            </a:r>
            <a:r>
              <a:rPr lang="en-US" baseline="0" dirty="0" err="1" smtClean="0"/>
              <a:t>recompeting</a:t>
            </a:r>
            <a:r>
              <a:rPr lang="en-US" baseline="0" dirty="0" smtClean="0"/>
              <a:t> applicants, and previously funded applicants. This information is available in the RFA.</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14</a:t>
            </a:fld>
            <a:endParaRPr lang="en-US"/>
          </a:p>
        </p:txBody>
      </p:sp>
    </p:spTree>
    <p:extLst>
      <p:ext uri="{BB962C8B-B14F-4D97-AF65-F5344CB8AC3E}">
        <p14:creationId xmlns:p14="http://schemas.microsoft.com/office/powerpoint/2010/main" val="583348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CV’s application review process involves three stages. Once applications have</a:t>
            </a:r>
            <a:r>
              <a:rPr lang="en-US" baseline="0" dirty="0" smtClean="0"/>
              <a:t> been received, we’ll start the initial compliance check. Any incomplete applications will be immediately disqualified. Those that pass the initial compliance check will enter the staff review, where applications will be ranked. There will be opportunities for clarification for applications that are deemed suited for the national competition. Funding results will be announced in June.</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15</a:t>
            </a:fld>
            <a:endParaRPr lang="en-US"/>
          </a:p>
        </p:txBody>
      </p:sp>
    </p:spTree>
    <p:extLst>
      <p:ext uri="{BB962C8B-B14F-4D97-AF65-F5344CB8AC3E}">
        <p14:creationId xmlns:p14="http://schemas.microsoft.com/office/powerpoint/2010/main" val="10849443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Applications</a:t>
            </a:r>
            <a:r>
              <a:rPr lang="en-US" baseline="0" dirty="0" smtClean="0"/>
              <a:t> will be reviewed and scored based on this criteria. </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16</a:t>
            </a:fld>
            <a:endParaRPr lang="en-US"/>
          </a:p>
        </p:txBody>
      </p:sp>
    </p:spTree>
    <p:extLst>
      <p:ext uri="{BB962C8B-B14F-4D97-AF65-F5344CB8AC3E}">
        <p14:creationId xmlns:p14="http://schemas.microsoft.com/office/powerpoint/2010/main" val="25934945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a:t>
            </a:r>
            <a:r>
              <a:rPr lang="en-US" baseline="0" dirty="0" smtClean="0"/>
              <a:t> than forms and assurances that are required, the five major pieces of your application will be the program narrative, program diagram, budget narrative &amp; budget form, logic mode, and the California performance measurement worksheet. The other pieces of the application are important and must be included, but you’ll be spending the most time creating these pieces.</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17</a:t>
            </a:fld>
            <a:endParaRPr lang="en-US"/>
          </a:p>
        </p:txBody>
      </p:sp>
    </p:spTree>
    <p:extLst>
      <p:ext uri="{BB962C8B-B14F-4D97-AF65-F5344CB8AC3E}">
        <p14:creationId xmlns:p14="http://schemas.microsoft.com/office/powerpoint/2010/main" val="312833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your program narrative, you will need to follow the prompt and use the headings provided. To briefly go over the program design:</a:t>
            </a:r>
          </a:p>
          <a:p>
            <a:pPr marL="171450" indent="-171450">
              <a:buFont typeface="Arial" panose="020B0604020202020204" pitchFamily="34" charset="0"/>
              <a:buChar char="•"/>
            </a:pPr>
            <a:r>
              <a:rPr lang="en-US" baseline="0" dirty="0" smtClean="0"/>
              <a:t>The problem/need section is where you will describe the community problem or need that your program will address. Use local statistics to substantiate your claims here.</a:t>
            </a:r>
          </a:p>
          <a:p>
            <a:pPr marL="171450" indent="-171450">
              <a:buFont typeface="Arial" panose="020B0604020202020204" pitchFamily="34" charset="0"/>
              <a:buChar char="•"/>
            </a:pPr>
            <a:r>
              <a:rPr lang="en-US" baseline="0" dirty="0" smtClean="0"/>
              <a:t>The theory of change and logic model will describe the outcomes you expect to see in administering the specific intervention through your program.</a:t>
            </a:r>
          </a:p>
          <a:p>
            <a:pPr marL="171450" indent="-171450">
              <a:buFont typeface="Arial" panose="020B0604020202020204" pitchFamily="34" charset="0"/>
              <a:buChar char="•"/>
            </a:pPr>
            <a:r>
              <a:rPr lang="en-US" baseline="0" dirty="0" smtClean="0"/>
              <a:t>The evidence base is where you will provide evidence that the specific intervention is likely to bring about the outcomes you expect.</a:t>
            </a:r>
          </a:p>
          <a:p>
            <a:pPr marL="171450" indent="-171450">
              <a:buFont typeface="Arial" panose="020B0604020202020204" pitchFamily="34" charset="0"/>
              <a:buChar char="•"/>
            </a:pPr>
            <a:r>
              <a:rPr lang="en-US" baseline="0" dirty="0" smtClean="0"/>
              <a:t>In Notice Priority, you will describe if your program falls within one or more of the funding priority areas</a:t>
            </a:r>
          </a:p>
          <a:p>
            <a:pPr marL="171450" indent="-171450">
              <a:buFont typeface="Arial" panose="020B0604020202020204" pitchFamily="34" charset="0"/>
              <a:buChar char="•"/>
            </a:pPr>
            <a:r>
              <a:rPr lang="en-US" baseline="0" dirty="0" smtClean="0"/>
              <a:t>For member training, describe the trainings and development that your program will provide for members</a:t>
            </a:r>
          </a:p>
          <a:p>
            <a:pPr marL="171450" indent="-171450">
              <a:buFont typeface="Arial" panose="020B0604020202020204" pitchFamily="34" charset="0"/>
              <a:buChar char="•"/>
            </a:pPr>
            <a:r>
              <a:rPr lang="en-US" baseline="0" dirty="0" smtClean="0"/>
              <a:t>In member supervision, describe how members will be supervised and supported by program staff</a:t>
            </a:r>
          </a:p>
          <a:p>
            <a:pPr marL="171450" indent="-171450">
              <a:buFont typeface="Arial" panose="020B0604020202020204" pitchFamily="34" charset="0"/>
              <a:buChar char="•"/>
            </a:pPr>
            <a:r>
              <a:rPr lang="en-US" baseline="0" dirty="0" smtClean="0"/>
              <a:t>The member experience should describe how the program will create a meaningful service experience for their members</a:t>
            </a:r>
          </a:p>
          <a:p>
            <a:pPr marL="171450" indent="-171450">
              <a:buFont typeface="Arial" panose="020B0604020202020204" pitchFamily="34" charset="0"/>
              <a:buChar char="•"/>
            </a:pPr>
            <a:r>
              <a:rPr lang="en-US" baseline="0" dirty="0" smtClean="0"/>
              <a:t>Finally, the applicant must demonstrate its commitment to AmeriCorps identification for its members.</a:t>
            </a:r>
          </a:p>
          <a:p>
            <a:pPr marL="0" indent="0">
              <a:buFont typeface="Arial" panose="020B0604020202020204" pitchFamily="34" charset="0"/>
              <a:buNone/>
            </a:pPr>
            <a:r>
              <a:rPr lang="en-US" baseline="0" dirty="0" smtClean="0"/>
              <a:t>The specific criteria for these sections are provided in the RFA and the Application Instructions.</a:t>
            </a:r>
          </a:p>
        </p:txBody>
      </p:sp>
      <p:sp>
        <p:nvSpPr>
          <p:cNvPr id="4" name="Slide Number Placeholder 3"/>
          <p:cNvSpPr>
            <a:spLocks noGrp="1"/>
          </p:cNvSpPr>
          <p:nvPr>
            <p:ph type="sldNum" sz="quarter" idx="10"/>
          </p:nvPr>
        </p:nvSpPr>
        <p:spPr/>
        <p:txBody>
          <a:bodyPr/>
          <a:lstStyle/>
          <a:p>
            <a:fld id="{E8574425-11D0-419B-9FAB-FA1DA4D45F2B}" type="slidenum">
              <a:rPr lang="en-US" smtClean="0"/>
              <a:t>18</a:t>
            </a:fld>
            <a:endParaRPr lang="en-US"/>
          </a:p>
        </p:txBody>
      </p:sp>
    </p:spTree>
    <p:extLst>
      <p:ext uri="{BB962C8B-B14F-4D97-AF65-F5344CB8AC3E}">
        <p14:creationId xmlns:p14="http://schemas.microsoft.com/office/powerpoint/2010/main" val="31806759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Organizational Capability is</a:t>
            </a:r>
            <a:r>
              <a:rPr lang="en-US" baseline="0" dirty="0" smtClean="0"/>
              <a:t> where you describe your organizations capacity to administer an AmeriCorps grant. Cost Effectiveness and Budget Adequacy is where you will justify your budget’s cost-effectiveness. The evaluation summary or plan is required only for </a:t>
            </a:r>
            <a:r>
              <a:rPr lang="en-US" baseline="0" dirty="0" err="1" smtClean="0"/>
              <a:t>recompeting</a:t>
            </a:r>
            <a:r>
              <a:rPr lang="en-US" baseline="0" dirty="0" smtClean="0"/>
              <a:t> applicants. </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19</a:t>
            </a:fld>
            <a:endParaRPr lang="en-US"/>
          </a:p>
        </p:txBody>
      </p:sp>
    </p:spTree>
    <p:extLst>
      <p:ext uri="{BB962C8B-B14F-4D97-AF65-F5344CB8AC3E}">
        <p14:creationId xmlns:p14="http://schemas.microsoft.com/office/powerpoint/2010/main" val="43406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2</a:t>
            </a:fld>
            <a:endParaRPr lang="en-US"/>
          </a:p>
        </p:txBody>
      </p:sp>
    </p:spTree>
    <p:extLst>
      <p:ext uri="{BB962C8B-B14F-4D97-AF65-F5344CB8AC3E}">
        <p14:creationId xmlns:p14="http://schemas.microsoft.com/office/powerpoint/2010/main" val="549506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Program diagram is a one-page,</a:t>
            </a:r>
            <a:r>
              <a:rPr lang="en-US" baseline="0" dirty="0" smtClean="0"/>
              <a:t> </a:t>
            </a:r>
            <a:r>
              <a:rPr lang="en-US" dirty="0" smtClean="0"/>
              <a:t>graphic representation of your proposed</a:t>
            </a:r>
            <a:r>
              <a:rPr lang="en-US" baseline="0" dirty="0" smtClean="0"/>
              <a:t> program structure. It should be easy to read and include all the pieces laid out in the Application Instructions.</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20</a:t>
            </a:fld>
            <a:endParaRPr lang="en-US"/>
          </a:p>
        </p:txBody>
      </p:sp>
    </p:spTree>
    <p:extLst>
      <p:ext uri="{BB962C8B-B14F-4D97-AF65-F5344CB8AC3E}">
        <p14:creationId xmlns:p14="http://schemas.microsoft.com/office/powerpoint/2010/main" val="25308803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budget, be sure to use the excel</a:t>
            </a:r>
            <a:r>
              <a:rPr lang="en-US" baseline="0" dirty="0" smtClean="0"/>
              <a:t> template from CV’s webpage. You’ll want to be as explicit and unambiguous as possible on each line item, and present the basis for all calculations in the form of an equation. Make sure every cost in the budget is reasonably linked to the narrative; nothing in the budget should look surprising in review after reading the narrative. The </a:t>
            </a:r>
            <a:r>
              <a:rPr lang="en-US" dirty="0" smtClean="0"/>
              <a:t>Budget Analysis and Verification Form will help insure that your</a:t>
            </a:r>
            <a:r>
              <a:rPr lang="en-US" baseline="0" dirty="0" smtClean="0"/>
              <a:t> budget meets these criteria. Finally, there is a possibility that CNCS will alter their budget guidance. If that happens, CV will be releasing an addendum on our website. Notification will be sent to those who have submitted an intent to apply by November 3.</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21</a:t>
            </a:fld>
            <a:endParaRPr lang="en-US"/>
          </a:p>
        </p:txBody>
      </p:sp>
    </p:spTree>
    <p:extLst>
      <p:ext uri="{BB962C8B-B14F-4D97-AF65-F5344CB8AC3E}">
        <p14:creationId xmlns:p14="http://schemas.microsoft.com/office/powerpoint/2010/main" val="1027140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22</a:t>
            </a:fld>
            <a:endParaRPr lang="en-US"/>
          </a:p>
        </p:txBody>
      </p:sp>
    </p:spTree>
    <p:extLst>
      <p:ext uri="{BB962C8B-B14F-4D97-AF65-F5344CB8AC3E}">
        <p14:creationId xmlns:p14="http://schemas.microsoft.com/office/powerpoint/2010/main" val="1894619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23</a:t>
            </a:fld>
            <a:endParaRPr lang="en-US"/>
          </a:p>
        </p:txBody>
      </p:sp>
    </p:spTree>
    <p:extLst>
      <p:ext uri="{BB962C8B-B14F-4D97-AF65-F5344CB8AC3E}">
        <p14:creationId xmlns:p14="http://schemas.microsoft.com/office/powerpoint/2010/main" val="2986915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24</a:t>
            </a:fld>
            <a:endParaRPr lang="en-US"/>
          </a:p>
        </p:txBody>
      </p:sp>
    </p:spTree>
    <p:extLst>
      <p:ext uri="{BB962C8B-B14F-4D97-AF65-F5344CB8AC3E}">
        <p14:creationId xmlns:p14="http://schemas.microsoft.com/office/powerpoint/2010/main" val="18750773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25</a:t>
            </a:fld>
            <a:endParaRPr lang="en-US"/>
          </a:p>
        </p:txBody>
      </p:sp>
    </p:spTree>
    <p:extLst>
      <p:ext uri="{BB962C8B-B14F-4D97-AF65-F5344CB8AC3E}">
        <p14:creationId xmlns:p14="http://schemas.microsoft.com/office/powerpoint/2010/main" val="3169678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webinar we want to give you a basic introduction to CaliforniaVolunteers, the Corporation for National and Community Service, and AmeriCorps; an overview of the RFA and the major pieces of the AmeriCorps application; and some general information on completing the application. There will be an opportunity for questions and answers at the end of this webinar, and if you want to reference this presentation in the future, it will be available on </a:t>
            </a:r>
            <a:r>
              <a:rPr lang="en-US" baseline="0" smtClean="0"/>
              <a:t>our website.</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3</a:t>
            </a:fld>
            <a:endParaRPr lang="en-US"/>
          </a:p>
        </p:txBody>
      </p:sp>
    </p:spTree>
    <p:extLst>
      <p:ext uri="{BB962C8B-B14F-4D97-AF65-F5344CB8AC3E}">
        <p14:creationId xmlns:p14="http://schemas.microsoft.com/office/powerpoint/2010/main" val="3167354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CV is the governor-appointed State Service</a:t>
            </a:r>
            <a:r>
              <a:rPr lang="en-US" baseline="0" dirty="0" smtClean="0"/>
              <a:t> Commission for California. Our mission is to increase the number &amp; impact of Californians engaged in service and volunteering. Our Chief Service Officer leads the organization in consultation with a 25-member Commission appointed by the Governor. We are funded by the Corporation for National and Community Service to administer and support AmeriCorps programs in the state.</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4</a:t>
            </a:fld>
            <a:endParaRPr lang="en-US"/>
          </a:p>
        </p:txBody>
      </p:sp>
    </p:spTree>
    <p:extLst>
      <p:ext uri="{BB962C8B-B14F-4D97-AF65-F5344CB8AC3E}">
        <p14:creationId xmlns:p14="http://schemas.microsoft.com/office/powerpoint/2010/main" val="1070804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Corporation</a:t>
            </a:r>
            <a:r>
              <a:rPr lang="en-US" altLang="en-US" baseline="0" dirty="0" smtClean="0"/>
              <a:t> for National and Community Service is the federal agency that administers AmeriCorps and other national service programs including VISTA and Senior Corps. CNCS provides grants to state service commissions and national organizations. If your organization is planning a program that will operate in multiple states, this webinar is not for you—you would be applying directly to CNCS.</a:t>
            </a:r>
            <a:endParaRPr lang="en-US" altLang="en-US" dirty="0"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a:defRPr sz="2400">
                <a:solidFill>
                  <a:schemeClr val="tx1"/>
                </a:solidFill>
                <a:latin typeface="Arial" charset="0"/>
                <a:ea typeface="ＭＳ Ｐゴシック" pitchFamily="34" charset="-128"/>
              </a:defRPr>
            </a:lvl1pPr>
            <a:lvl2pPr marL="742909" indent="-285734" defTabSz="931811">
              <a:defRPr sz="2400">
                <a:solidFill>
                  <a:schemeClr val="tx1"/>
                </a:solidFill>
                <a:latin typeface="Arial" charset="0"/>
                <a:ea typeface="ＭＳ Ｐゴシック" pitchFamily="34" charset="-128"/>
              </a:defRPr>
            </a:lvl2pPr>
            <a:lvl3pPr marL="1142937" indent="-228587" defTabSz="931811">
              <a:defRPr sz="2400">
                <a:solidFill>
                  <a:schemeClr val="tx1"/>
                </a:solidFill>
                <a:latin typeface="Arial" charset="0"/>
                <a:ea typeface="ＭＳ Ｐゴシック" pitchFamily="34" charset="-128"/>
              </a:defRPr>
            </a:lvl3pPr>
            <a:lvl4pPr marL="1600111" indent="-228587" defTabSz="931811">
              <a:defRPr sz="2400">
                <a:solidFill>
                  <a:schemeClr val="tx1"/>
                </a:solidFill>
                <a:latin typeface="Arial" charset="0"/>
                <a:ea typeface="ＭＳ Ｐゴシック" pitchFamily="34" charset="-128"/>
              </a:defRPr>
            </a:lvl4pPr>
            <a:lvl5pPr marL="2057287" indent="-228587" defTabSz="931811">
              <a:defRPr sz="2400">
                <a:solidFill>
                  <a:schemeClr val="tx1"/>
                </a:solidFill>
                <a:latin typeface="Arial" charset="0"/>
                <a:ea typeface="ＭＳ Ｐゴシック" pitchFamily="34" charset="-128"/>
              </a:defRPr>
            </a:lvl5pPr>
            <a:lvl6pPr marL="2514461" indent="-228587" defTabSz="931811" eaLnBrk="0" fontAlgn="base" hangingPunct="0">
              <a:spcBef>
                <a:spcPct val="0"/>
              </a:spcBef>
              <a:spcAft>
                <a:spcPct val="0"/>
              </a:spcAft>
              <a:defRPr sz="2400">
                <a:solidFill>
                  <a:schemeClr val="tx1"/>
                </a:solidFill>
                <a:latin typeface="Arial" charset="0"/>
                <a:ea typeface="ＭＳ Ｐゴシック" pitchFamily="34" charset="-128"/>
              </a:defRPr>
            </a:lvl6pPr>
            <a:lvl7pPr marL="2971635" indent="-228587" defTabSz="931811" eaLnBrk="0" fontAlgn="base" hangingPunct="0">
              <a:spcBef>
                <a:spcPct val="0"/>
              </a:spcBef>
              <a:spcAft>
                <a:spcPct val="0"/>
              </a:spcAft>
              <a:defRPr sz="2400">
                <a:solidFill>
                  <a:schemeClr val="tx1"/>
                </a:solidFill>
                <a:latin typeface="Arial" charset="0"/>
                <a:ea typeface="ＭＳ Ｐゴシック" pitchFamily="34" charset="-128"/>
              </a:defRPr>
            </a:lvl7pPr>
            <a:lvl8pPr marL="3428811" indent="-228587" defTabSz="931811" eaLnBrk="0" fontAlgn="base" hangingPunct="0">
              <a:spcBef>
                <a:spcPct val="0"/>
              </a:spcBef>
              <a:spcAft>
                <a:spcPct val="0"/>
              </a:spcAft>
              <a:defRPr sz="2400">
                <a:solidFill>
                  <a:schemeClr val="tx1"/>
                </a:solidFill>
                <a:latin typeface="Arial" charset="0"/>
                <a:ea typeface="ＭＳ Ｐゴシック" pitchFamily="34" charset="-128"/>
              </a:defRPr>
            </a:lvl8pPr>
            <a:lvl9pPr marL="3885985" indent="-228587" defTabSz="931811" eaLnBrk="0" fontAlgn="base" hangingPunct="0">
              <a:spcBef>
                <a:spcPct val="0"/>
              </a:spcBef>
              <a:spcAft>
                <a:spcPct val="0"/>
              </a:spcAft>
              <a:defRPr sz="2400">
                <a:solidFill>
                  <a:schemeClr val="tx1"/>
                </a:solidFill>
                <a:latin typeface="Arial" charset="0"/>
                <a:ea typeface="ＭＳ Ｐゴシック" pitchFamily="34" charset="-128"/>
              </a:defRPr>
            </a:lvl9pPr>
          </a:lstStyle>
          <a:p>
            <a:fld id="{8F6BBCF9-3C24-4239-8AA7-B5BE756E58BB}" type="slidenum">
              <a:rPr lang="en-US" altLang="en-US" sz="1200">
                <a:solidFill>
                  <a:prstClr val="black"/>
                </a:solidFill>
              </a:rPr>
              <a:pPr/>
              <a:t>5</a:t>
            </a:fld>
            <a:endParaRPr lang="en-US" altLang="en-US" sz="1200">
              <a:solidFill>
                <a:prstClr val="black"/>
              </a:solidFill>
            </a:endParaRPr>
          </a:p>
        </p:txBody>
      </p:sp>
    </p:spTree>
    <p:extLst>
      <p:ext uri="{BB962C8B-B14F-4D97-AF65-F5344CB8AC3E}">
        <p14:creationId xmlns:p14="http://schemas.microsoft.com/office/powerpoint/2010/main" val="3681279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What is AmeriCorps?</a:t>
            </a:r>
            <a:r>
              <a:rPr lang="en-US" altLang="en-US" baseline="0" dirty="0" smtClean="0"/>
              <a:t> An AmeriCorps grant funds programs that are based in evidence that supports that their activities will strengthen communities by addressing a specific need. It enables an organization to build capacity or deepen the impact of the service to individuals or communities, broadening the scope of service activities to reach previously underserved communities. However, funds cannot duplicate or supplant pre-existing activities, staff or volunteers.</a:t>
            </a:r>
            <a:endParaRPr lang="en-US" altLang="en-US" dirty="0"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a:defRPr sz="2400">
                <a:solidFill>
                  <a:schemeClr val="tx1"/>
                </a:solidFill>
                <a:latin typeface="Arial" charset="0"/>
                <a:ea typeface="ＭＳ Ｐゴシック" pitchFamily="34" charset="-128"/>
              </a:defRPr>
            </a:lvl1pPr>
            <a:lvl2pPr marL="742909" indent="-285734" defTabSz="931811">
              <a:defRPr sz="2400">
                <a:solidFill>
                  <a:schemeClr val="tx1"/>
                </a:solidFill>
                <a:latin typeface="Arial" charset="0"/>
                <a:ea typeface="ＭＳ Ｐゴシック" pitchFamily="34" charset="-128"/>
              </a:defRPr>
            </a:lvl2pPr>
            <a:lvl3pPr marL="1142937" indent="-228587" defTabSz="931811">
              <a:defRPr sz="2400">
                <a:solidFill>
                  <a:schemeClr val="tx1"/>
                </a:solidFill>
                <a:latin typeface="Arial" charset="0"/>
                <a:ea typeface="ＭＳ Ｐゴシック" pitchFamily="34" charset="-128"/>
              </a:defRPr>
            </a:lvl3pPr>
            <a:lvl4pPr marL="1600111" indent="-228587" defTabSz="931811">
              <a:defRPr sz="2400">
                <a:solidFill>
                  <a:schemeClr val="tx1"/>
                </a:solidFill>
                <a:latin typeface="Arial" charset="0"/>
                <a:ea typeface="ＭＳ Ｐゴシック" pitchFamily="34" charset="-128"/>
              </a:defRPr>
            </a:lvl4pPr>
            <a:lvl5pPr marL="2057287" indent="-228587" defTabSz="931811">
              <a:defRPr sz="2400">
                <a:solidFill>
                  <a:schemeClr val="tx1"/>
                </a:solidFill>
                <a:latin typeface="Arial" charset="0"/>
                <a:ea typeface="ＭＳ Ｐゴシック" pitchFamily="34" charset="-128"/>
              </a:defRPr>
            </a:lvl5pPr>
            <a:lvl6pPr marL="2514461" indent="-228587" defTabSz="931811" eaLnBrk="0" fontAlgn="base" hangingPunct="0">
              <a:spcBef>
                <a:spcPct val="0"/>
              </a:spcBef>
              <a:spcAft>
                <a:spcPct val="0"/>
              </a:spcAft>
              <a:defRPr sz="2400">
                <a:solidFill>
                  <a:schemeClr val="tx1"/>
                </a:solidFill>
                <a:latin typeface="Arial" charset="0"/>
                <a:ea typeface="ＭＳ Ｐゴシック" pitchFamily="34" charset="-128"/>
              </a:defRPr>
            </a:lvl6pPr>
            <a:lvl7pPr marL="2971635" indent="-228587" defTabSz="931811" eaLnBrk="0" fontAlgn="base" hangingPunct="0">
              <a:spcBef>
                <a:spcPct val="0"/>
              </a:spcBef>
              <a:spcAft>
                <a:spcPct val="0"/>
              </a:spcAft>
              <a:defRPr sz="2400">
                <a:solidFill>
                  <a:schemeClr val="tx1"/>
                </a:solidFill>
                <a:latin typeface="Arial" charset="0"/>
                <a:ea typeface="ＭＳ Ｐゴシック" pitchFamily="34" charset="-128"/>
              </a:defRPr>
            </a:lvl7pPr>
            <a:lvl8pPr marL="3428811" indent="-228587" defTabSz="931811" eaLnBrk="0" fontAlgn="base" hangingPunct="0">
              <a:spcBef>
                <a:spcPct val="0"/>
              </a:spcBef>
              <a:spcAft>
                <a:spcPct val="0"/>
              </a:spcAft>
              <a:defRPr sz="2400">
                <a:solidFill>
                  <a:schemeClr val="tx1"/>
                </a:solidFill>
                <a:latin typeface="Arial" charset="0"/>
                <a:ea typeface="ＭＳ Ｐゴシック" pitchFamily="34" charset="-128"/>
              </a:defRPr>
            </a:lvl8pPr>
            <a:lvl9pPr marL="3885985" indent="-228587" defTabSz="931811" eaLnBrk="0" fontAlgn="base" hangingPunct="0">
              <a:spcBef>
                <a:spcPct val="0"/>
              </a:spcBef>
              <a:spcAft>
                <a:spcPct val="0"/>
              </a:spcAft>
              <a:defRPr sz="2400">
                <a:solidFill>
                  <a:schemeClr val="tx1"/>
                </a:solidFill>
                <a:latin typeface="Arial" charset="0"/>
                <a:ea typeface="ＭＳ Ｐゴシック" pitchFamily="34" charset="-128"/>
              </a:defRPr>
            </a:lvl9pPr>
          </a:lstStyle>
          <a:p>
            <a:fld id="{4EC9951C-13A0-456C-A21E-794CB53B360F}" type="slidenum">
              <a:rPr lang="en-US" altLang="en-US" sz="1200">
                <a:solidFill>
                  <a:prstClr val="black"/>
                </a:solidFill>
              </a:rPr>
              <a:pPr/>
              <a:t>6</a:t>
            </a:fld>
            <a:endParaRPr lang="en-US" altLang="en-US" sz="1200">
              <a:solidFill>
                <a:prstClr val="black"/>
              </a:solidFill>
            </a:endParaRPr>
          </a:p>
        </p:txBody>
      </p:sp>
    </p:spTree>
    <p:extLst>
      <p:ext uri="{BB962C8B-B14F-4D97-AF65-F5344CB8AC3E}">
        <p14:creationId xmlns:p14="http://schemas.microsoft.com/office/powerpoint/2010/main" val="250513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AmeriCorps grants</a:t>
            </a:r>
            <a:r>
              <a:rPr lang="en-US" altLang="en-US" baseline="0" dirty="0" smtClean="0"/>
              <a:t> provide partial funding to support a program. Grant recipients must contribute cash or in-kind match to fund the rest of the program. AmeriCorps funding is solely for program expenses and cannot be used to support general organizational expenses. An AmeriCorps grant includes an allotment of AmeriCorps member positions, and the funding awarded is directly tied to the number of members.</a:t>
            </a:r>
            <a:endParaRPr lang="en-US" altLang="en-US" dirty="0"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a:defRPr sz="2400">
                <a:solidFill>
                  <a:schemeClr val="tx1"/>
                </a:solidFill>
                <a:latin typeface="Arial" charset="0"/>
                <a:ea typeface="ＭＳ Ｐゴシック" pitchFamily="34" charset="-128"/>
              </a:defRPr>
            </a:lvl1pPr>
            <a:lvl2pPr marL="742909" indent="-285734" defTabSz="931811">
              <a:defRPr sz="2400">
                <a:solidFill>
                  <a:schemeClr val="tx1"/>
                </a:solidFill>
                <a:latin typeface="Arial" charset="0"/>
                <a:ea typeface="ＭＳ Ｐゴシック" pitchFamily="34" charset="-128"/>
              </a:defRPr>
            </a:lvl2pPr>
            <a:lvl3pPr marL="1142937" indent="-228587" defTabSz="931811">
              <a:defRPr sz="2400">
                <a:solidFill>
                  <a:schemeClr val="tx1"/>
                </a:solidFill>
                <a:latin typeface="Arial" charset="0"/>
                <a:ea typeface="ＭＳ Ｐゴシック" pitchFamily="34" charset="-128"/>
              </a:defRPr>
            </a:lvl3pPr>
            <a:lvl4pPr marL="1600111" indent="-228587" defTabSz="931811">
              <a:defRPr sz="2400">
                <a:solidFill>
                  <a:schemeClr val="tx1"/>
                </a:solidFill>
                <a:latin typeface="Arial" charset="0"/>
                <a:ea typeface="ＭＳ Ｐゴシック" pitchFamily="34" charset="-128"/>
              </a:defRPr>
            </a:lvl4pPr>
            <a:lvl5pPr marL="2057287" indent="-228587" defTabSz="931811">
              <a:defRPr sz="2400">
                <a:solidFill>
                  <a:schemeClr val="tx1"/>
                </a:solidFill>
                <a:latin typeface="Arial" charset="0"/>
                <a:ea typeface="ＭＳ Ｐゴシック" pitchFamily="34" charset="-128"/>
              </a:defRPr>
            </a:lvl5pPr>
            <a:lvl6pPr marL="2514461" indent="-228587" defTabSz="931811" eaLnBrk="0" fontAlgn="base" hangingPunct="0">
              <a:spcBef>
                <a:spcPct val="0"/>
              </a:spcBef>
              <a:spcAft>
                <a:spcPct val="0"/>
              </a:spcAft>
              <a:defRPr sz="2400">
                <a:solidFill>
                  <a:schemeClr val="tx1"/>
                </a:solidFill>
                <a:latin typeface="Arial" charset="0"/>
                <a:ea typeface="ＭＳ Ｐゴシック" pitchFamily="34" charset="-128"/>
              </a:defRPr>
            </a:lvl6pPr>
            <a:lvl7pPr marL="2971635" indent="-228587" defTabSz="931811" eaLnBrk="0" fontAlgn="base" hangingPunct="0">
              <a:spcBef>
                <a:spcPct val="0"/>
              </a:spcBef>
              <a:spcAft>
                <a:spcPct val="0"/>
              </a:spcAft>
              <a:defRPr sz="2400">
                <a:solidFill>
                  <a:schemeClr val="tx1"/>
                </a:solidFill>
                <a:latin typeface="Arial" charset="0"/>
                <a:ea typeface="ＭＳ Ｐゴシック" pitchFamily="34" charset="-128"/>
              </a:defRPr>
            </a:lvl7pPr>
            <a:lvl8pPr marL="3428811" indent="-228587" defTabSz="931811" eaLnBrk="0" fontAlgn="base" hangingPunct="0">
              <a:spcBef>
                <a:spcPct val="0"/>
              </a:spcBef>
              <a:spcAft>
                <a:spcPct val="0"/>
              </a:spcAft>
              <a:defRPr sz="2400">
                <a:solidFill>
                  <a:schemeClr val="tx1"/>
                </a:solidFill>
                <a:latin typeface="Arial" charset="0"/>
                <a:ea typeface="ＭＳ Ｐゴシック" pitchFamily="34" charset="-128"/>
              </a:defRPr>
            </a:lvl8pPr>
            <a:lvl9pPr marL="3885985" indent="-228587" defTabSz="931811" eaLnBrk="0" fontAlgn="base" hangingPunct="0">
              <a:spcBef>
                <a:spcPct val="0"/>
              </a:spcBef>
              <a:spcAft>
                <a:spcPct val="0"/>
              </a:spcAft>
              <a:defRPr sz="2400">
                <a:solidFill>
                  <a:schemeClr val="tx1"/>
                </a:solidFill>
                <a:latin typeface="Arial" charset="0"/>
                <a:ea typeface="ＭＳ Ｐゴシック" pitchFamily="34" charset="-128"/>
              </a:defRPr>
            </a:lvl9pPr>
          </a:lstStyle>
          <a:p>
            <a:fld id="{4FB267DB-67E4-4205-8F68-38AC28BC5C54}" type="slidenum">
              <a:rPr lang="en-US" altLang="en-US" sz="1200">
                <a:solidFill>
                  <a:prstClr val="black"/>
                </a:solidFill>
              </a:rPr>
              <a:pPr/>
              <a:t>7</a:t>
            </a:fld>
            <a:endParaRPr lang="en-US" altLang="en-US" sz="1200">
              <a:solidFill>
                <a:prstClr val="black"/>
              </a:solidFill>
            </a:endParaRPr>
          </a:p>
        </p:txBody>
      </p:sp>
    </p:spTree>
    <p:extLst>
      <p:ext uri="{BB962C8B-B14F-4D97-AF65-F5344CB8AC3E}">
        <p14:creationId xmlns:p14="http://schemas.microsoft.com/office/powerpoint/2010/main" val="2528391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74425-11D0-419B-9FAB-FA1DA4D45F2B}" type="slidenum">
              <a:rPr lang="en-US" smtClean="0"/>
              <a:t>8</a:t>
            </a:fld>
            <a:endParaRPr lang="en-US"/>
          </a:p>
        </p:txBody>
      </p:sp>
    </p:spTree>
    <p:extLst>
      <p:ext uri="{BB962C8B-B14F-4D97-AF65-F5344CB8AC3E}">
        <p14:creationId xmlns:p14="http://schemas.microsoft.com/office/powerpoint/2010/main" val="2080622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CV has seven priority areas this year. Multi-focus</a:t>
            </a:r>
            <a:r>
              <a:rPr lang="en-US" baseline="0" dirty="0" smtClean="0"/>
              <a:t> intermediaries, disaster services, economic opportunity, education, environment, veterans and military families, and programs that support the My Brother’s Keeper federal initiative. These are outlined in more detail in the RFA. It is important to remember that </a:t>
            </a:r>
            <a:r>
              <a:rPr lang="en-US" dirty="0" smtClean="0"/>
              <a:t>CV’s funding priorities</a:t>
            </a:r>
            <a:r>
              <a:rPr lang="en-US" baseline="0" dirty="0" smtClean="0"/>
              <a:t> are only priorities—a strong application will not be disqualified if it is not in one of these categories. </a:t>
            </a:r>
            <a:endParaRPr lang="en-US" dirty="0"/>
          </a:p>
        </p:txBody>
      </p:sp>
      <p:sp>
        <p:nvSpPr>
          <p:cNvPr id="4" name="Slide Number Placeholder 3"/>
          <p:cNvSpPr>
            <a:spLocks noGrp="1"/>
          </p:cNvSpPr>
          <p:nvPr>
            <p:ph type="sldNum" sz="quarter" idx="10"/>
          </p:nvPr>
        </p:nvSpPr>
        <p:spPr/>
        <p:txBody>
          <a:bodyPr/>
          <a:lstStyle/>
          <a:p>
            <a:fld id="{E8574425-11D0-419B-9FAB-FA1DA4D45F2B}" type="slidenum">
              <a:rPr lang="en-US" smtClean="0"/>
              <a:t>9</a:t>
            </a:fld>
            <a:endParaRPr lang="en-US"/>
          </a:p>
        </p:txBody>
      </p:sp>
    </p:spTree>
    <p:extLst>
      <p:ext uri="{BB962C8B-B14F-4D97-AF65-F5344CB8AC3E}">
        <p14:creationId xmlns:p14="http://schemas.microsoft.com/office/powerpoint/2010/main" val="57294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8351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04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7142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01221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9183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1720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7949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5589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051674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14849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689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95508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9082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84430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6781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6236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476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40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730666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9630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5669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4689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5588" cy="6859588"/>
            <a:chOff x="0" y="0"/>
            <a:chExt cx="5761" cy="4321"/>
          </a:xfrm>
        </p:grpSpPr>
        <p:pic>
          <p:nvPicPr>
            <p:cNvPr id="1027" name="Picture 3" descr="PP_Content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5761" cy="4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8" name="Group 4"/>
            <p:cNvGrpSpPr>
              <a:grpSpLocks/>
            </p:cNvGrpSpPr>
            <p:nvPr/>
          </p:nvGrpSpPr>
          <p:grpSpPr bwMode="auto">
            <a:xfrm>
              <a:off x="3120" y="3504"/>
              <a:ext cx="2640" cy="816"/>
              <a:chOff x="3120" y="3504"/>
              <a:chExt cx="2640" cy="816"/>
            </a:xfrm>
          </p:grpSpPr>
          <p:sp>
            <p:nvSpPr>
              <p:cNvPr id="1029" name="Rectangle 5"/>
              <p:cNvSpPr>
                <a:spLocks noChangeArrowheads="1"/>
              </p:cNvSpPr>
              <p:nvPr/>
            </p:nvSpPr>
            <p:spPr bwMode="auto">
              <a:xfrm>
                <a:off x="3120" y="3504"/>
                <a:ext cx="2640" cy="816"/>
              </a:xfrm>
              <a:prstGeom prst="rect">
                <a:avLst/>
              </a:prstGeom>
              <a:solidFill>
                <a:schemeClr val="bg1"/>
              </a:solidFill>
              <a:ln>
                <a:noFill/>
              </a:ln>
              <a:extLst/>
            </p:spPr>
            <p:txBody>
              <a:bodyPr wrap="none" anchor="ct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pPr eaLnBrk="0" fontAlgn="base" hangingPunct="0">
                  <a:spcBef>
                    <a:spcPct val="0"/>
                  </a:spcBef>
                  <a:spcAft>
                    <a:spcPct val="0"/>
                  </a:spcAft>
                  <a:defRPr/>
                </a:pPr>
                <a:endParaRPr lang="en-US" altLang="en-US" smtClean="0">
                  <a:solidFill>
                    <a:srgbClr val="000000"/>
                  </a:solidFill>
                </a:endParaRPr>
              </a:p>
            </p:txBody>
          </p:sp>
          <p:pic>
            <p:nvPicPr>
              <p:cNvPr id="1030" name="Picture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16" y="3882"/>
                <a:ext cx="2454"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3828929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200" b="1">
          <a:solidFill>
            <a:srgbClr val="5F5F5F"/>
          </a:solidFill>
          <a:latin typeface="+mj-lt"/>
          <a:ea typeface="+mj-ea"/>
          <a:cs typeface="+mj-cs"/>
        </a:defRPr>
      </a:lvl1pPr>
      <a:lvl2pPr algn="ctr" rtl="0" eaLnBrk="0" fontAlgn="base" hangingPunct="0">
        <a:spcBef>
          <a:spcPct val="0"/>
        </a:spcBef>
        <a:spcAft>
          <a:spcPct val="0"/>
        </a:spcAft>
        <a:defRPr sz="3200" b="1">
          <a:solidFill>
            <a:srgbClr val="5F5F5F"/>
          </a:solidFill>
          <a:latin typeface="Arial" charset="0"/>
          <a:ea typeface="ＭＳ Ｐゴシック" charset="-128"/>
        </a:defRPr>
      </a:lvl2pPr>
      <a:lvl3pPr algn="ctr" rtl="0" eaLnBrk="0" fontAlgn="base" hangingPunct="0">
        <a:spcBef>
          <a:spcPct val="0"/>
        </a:spcBef>
        <a:spcAft>
          <a:spcPct val="0"/>
        </a:spcAft>
        <a:defRPr sz="3200" b="1">
          <a:solidFill>
            <a:srgbClr val="5F5F5F"/>
          </a:solidFill>
          <a:latin typeface="Arial" charset="0"/>
          <a:ea typeface="ＭＳ Ｐゴシック" charset="-128"/>
        </a:defRPr>
      </a:lvl3pPr>
      <a:lvl4pPr algn="ctr" rtl="0" eaLnBrk="0" fontAlgn="base" hangingPunct="0">
        <a:spcBef>
          <a:spcPct val="0"/>
        </a:spcBef>
        <a:spcAft>
          <a:spcPct val="0"/>
        </a:spcAft>
        <a:defRPr sz="3200" b="1">
          <a:solidFill>
            <a:srgbClr val="5F5F5F"/>
          </a:solidFill>
          <a:latin typeface="Arial" charset="0"/>
          <a:ea typeface="ＭＳ Ｐゴシック" charset="-128"/>
        </a:defRPr>
      </a:lvl4pPr>
      <a:lvl5pPr algn="ctr" rtl="0" eaLnBrk="0" fontAlgn="base" hangingPunct="0">
        <a:spcBef>
          <a:spcPct val="0"/>
        </a:spcBef>
        <a:spcAft>
          <a:spcPct val="0"/>
        </a:spcAft>
        <a:defRPr sz="3200" b="1">
          <a:solidFill>
            <a:srgbClr val="5F5F5F"/>
          </a:solidFill>
          <a:latin typeface="Arial" charset="0"/>
          <a:ea typeface="ＭＳ Ｐゴシック" charset="-128"/>
        </a:defRPr>
      </a:lvl5pPr>
      <a:lvl6pPr marL="457200" algn="ctr" rtl="0" fontAlgn="base">
        <a:spcBef>
          <a:spcPct val="0"/>
        </a:spcBef>
        <a:spcAft>
          <a:spcPct val="0"/>
        </a:spcAft>
        <a:defRPr sz="3200" b="1">
          <a:solidFill>
            <a:srgbClr val="5F5F5F"/>
          </a:solidFill>
          <a:latin typeface="Arial" charset="0"/>
          <a:ea typeface="ＭＳ Ｐゴシック" charset="-128"/>
        </a:defRPr>
      </a:lvl6pPr>
      <a:lvl7pPr marL="914400" algn="ctr" rtl="0" fontAlgn="base">
        <a:spcBef>
          <a:spcPct val="0"/>
        </a:spcBef>
        <a:spcAft>
          <a:spcPct val="0"/>
        </a:spcAft>
        <a:defRPr sz="3200" b="1">
          <a:solidFill>
            <a:srgbClr val="5F5F5F"/>
          </a:solidFill>
          <a:latin typeface="Arial" charset="0"/>
          <a:ea typeface="ＭＳ Ｐゴシック" charset="-128"/>
        </a:defRPr>
      </a:lvl7pPr>
      <a:lvl8pPr marL="1371600" algn="ctr" rtl="0" fontAlgn="base">
        <a:spcBef>
          <a:spcPct val="0"/>
        </a:spcBef>
        <a:spcAft>
          <a:spcPct val="0"/>
        </a:spcAft>
        <a:defRPr sz="3200" b="1">
          <a:solidFill>
            <a:srgbClr val="5F5F5F"/>
          </a:solidFill>
          <a:latin typeface="Arial" charset="0"/>
          <a:ea typeface="ＭＳ Ｐゴシック" charset="-128"/>
        </a:defRPr>
      </a:lvl8pPr>
      <a:lvl9pPr marL="1828800" algn="ctr" rtl="0" fontAlgn="base">
        <a:spcBef>
          <a:spcPct val="0"/>
        </a:spcBef>
        <a:spcAft>
          <a:spcPct val="0"/>
        </a:spcAft>
        <a:defRPr sz="3200" b="1">
          <a:solidFill>
            <a:srgbClr val="5F5F5F"/>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sz="2200" b="1">
          <a:solidFill>
            <a:srgbClr val="5F5F5F"/>
          </a:solidFill>
          <a:latin typeface="+mn-lt"/>
          <a:ea typeface="+mn-ea"/>
          <a:cs typeface="+mn-cs"/>
        </a:defRPr>
      </a:lvl1pPr>
      <a:lvl2pPr marL="742950" indent="-285750" algn="l" rtl="0" eaLnBrk="0" fontAlgn="base" hangingPunct="0">
        <a:spcBef>
          <a:spcPct val="20000"/>
        </a:spcBef>
        <a:spcAft>
          <a:spcPct val="0"/>
        </a:spcAft>
        <a:buChar char="–"/>
        <a:defRPr>
          <a:solidFill>
            <a:srgbClr val="5F5F5F"/>
          </a:solidFill>
          <a:latin typeface="+mn-lt"/>
          <a:ea typeface="+mn-ea"/>
        </a:defRPr>
      </a:lvl2pPr>
      <a:lvl3pPr marL="1143000" indent="-228600" algn="l" rtl="0" eaLnBrk="0" fontAlgn="base" hangingPunct="0">
        <a:spcBef>
          <a:spcPct val="20000"/>
        </a:spcBef>
        <a:spcAft>
          <a:spcPct val="0"/>
        </a:spcAft>
        <a:buChar char="•"/>
        <a:defRPr sz="1600">
          <a:solidFill>
            <a:srgbClr val="5F5F5F"/>
          </a:solidFill>
          <a:latin typeface="+mn-lt"/>
          <a:ea typeface="+mn-ea"/>
        </a:defRPr>
      </a:lvl3pPr>
      <a:lvl4pPr marL="1600200" indent="-228600" algn="l" rtl="0" eaLnBrk="0" fontAlgn="base" hangingPunct="0">
        <a:spcBef>
          <a:spcPct val="20000"/>
        </a:spcBef>
        <a:spcAft>
          <a:spcPct val="0"/>
        </a:spcAft>
        <a:buChar char="–"/>
        <a:defRPr sz="1400">
          <a:solidFill>
            <a:srgbClr val="5F5F5F"/>
          </a:solidFill>
          <a:latin typeface="+mn-lt"/>
          <a:ea typeface="+mn-ea"/>
        </a:defRPr>
      </a:lvl4pPr>
      <a:lvl5pPr marL="2057400" indent="-228600" algn="l" rtl="0" eaLnBrk="0" fontAlgn="base" hangingPunct="0">
        <a:spcBef>
          <a:spcPct val="20000"/>
        </a:spcBef>
        <a:spcAft>
          <a:spcPct val="0"/>
        </a:spcAft>
        <a:buChar char="»"/>
        <a:defRPr sz="1200">
          <a:solidFill>
            <a:srgbClr val="5F5F5F"/>
          </a:solidFill>
          <a:latin typeface="+mn-lt"/>
          <a:ea typeface="+mn-ea"/>
        </a:defRPr>
      </a:lvl5pPr>
      <a:lvl6pPr marL="2514600" indent="-228600" algn="l" rtl="0" fontAlgn="base">
        <a:spcBef>
          <a:spcPct val="20000"/>
        </a:spcBef>
        <a:spcAft>
          <a:spcPct val="0"/>
        </a:spcAft>
        <a:buChar char="»"/>
        <a:defRPr sz="1200">
          <a:solidFill>
            <a:srgbClr val="5F5F5F"/>
          </a:solidFill>
          <a:latin typeface="+mn-lt"/>
          <a:ea typeface="+mn-ea"/>
        </a:defRPr>
      </a:lvl6pPr>
      <a:lvl7pPr marL="2971800" indent="-228600" algn="l" rtl="0" fontAlgn="base">
        <a:spcBef>
          <a:spcPct val="20000"/>
        </a:spcBef>
        <a:spcAft>
          <a:spcPct val="0"/>
        </a:spcAft>
        <a:buChar char="»"/>
        <a:defRPr sz="1200">
          <a:solidFill>
            <a:srgbClr val="5F5F5F"/>
          </a:solidFill>
          <a:latin typeface="+mn-lt"/>
          <a:ea typeface="+mn-ea"/>
        </a:defRPr>
      </a:lvl7pPr>
      <a:lvl8pPr marL="3429000" indent="-228600" algn="l" rtl="0" fontAlgn="base">
        <a:spcBef>
          <a:spcPct val="20000"/>
        </a:spcBef>
        <a:spcAft>
          <a:spcPct val="0"/>
        </a:spcAft>
        <a:buChar char="»"/>
        <a:defRPr sz="1200">
          <a:solidFill>
            <a:srgbClr val="5F5F5F"/>
          </a:solidFill>
          <a:latin typeface="+mn-lt"/>
          <a:ea typeface="+mn-ea"/>
        </a:defRPr>
      </a:lvl8pPr>
      <a:lvl9pPr marL="3886200" indent="-228600" algn="l" rtl="0" fontAlgn="base">
        <a:spcBef>
          <a:spcPct val="20000"/>
        </a:spcBef>
        <a:spcAft>
          <a:spcPct val="0"/>
        </a:spcAft>
        <a:buChar char="»"/>
        <a:defRPr sz="1200">
          <a:solidFill>
            <a:srgbClr val="5F5F5F"/>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5588" cy="6859588"/>
            <a:chOff x="0" y="0"/>
            <a:chExt cx="5761" cy="4321"/>
          </a:xfrm>
        </p:grpSpPr>
        <p:pic>
          <p:nvPicPr>
            <p:cNvPr id="1027" name="Picture 3" descr="PP_Content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5761" cy="4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8" name="Group 4"/>
            <p:cNvGrpSpPr>
              <a:grpSpLocks/>
            </p:cNvGrpSpPr>
            <p:nvPr/>
          </p:nvGrpSpPr>
          <p:grpSpPr bwMode="auto">
            <a:xfrm>
              <a:off x="3120" y="3504"/>
              <a:ext cx="2640" cy="816"/>
              <a:chOff x="3120" y="3504"/>
              <a:chExt cx="2640" cy="816"/>
            </a:xfrm>
          </p:grpSpPr>
          <p:sp>
            <p:nvSpPr>
              <p:cNvPr id="1029" name="Rectangle 5"/>
              <p:cNvSpPr>
                <a:spLocks noChangeArrowheads="1"/>
              </p:cNvSpPr>
              <p:nvPr/>
            </p:nvSpPr>
            <p:spPr bwMode="auto">
              <a:xfrm>
                <a:off x="3120" y="3504"/>
                <a:ext cx="2640" cy="816"/>
              </a:xfrm>
              <a:prstGeom prst="rect">
                <a:avLst/>
              </a:prstGeom>
              <a:solidFill>
                <a:schemeClr val="bg1"/>
              </a:solidFill>
              <a:ln>
                <a:noFill/>
              </a:ln>
              <a:extLst/>
            </p:spPr>
            <p:txBody>
              <a:bodyPr wrap="none" anchor="ct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pPr eaLnBrk="0" fontAlgn="base" hangingPunct="0">
                  <a:spcBef>
                    <a:spcPct val="0"/>
                  </a:spcBef>
                  <a:spcAft>
                    <a:spcPct val="0"/>
                  </a:spcAft>
                  <a:defRPr/>
                </a:pPr>
                <a:endParaRPr lang="en-US" altLang="en-US" smtClean="0">
                  <a:solidFill>
                    <a:srgbClr val="000000"/>
                  </a:solidFill>
                </a:endParaRPr>
              </a:p>
            </p:txBody>
          </p:sp>
          <p:pic>
            <p:nvPicPr>
              <p:cNvPr id="1030" name="Picture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16" y="3882"/>
                <a:ext cx="2454"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27426002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3200" b="1">
          <a:solidFill>
            <a:srgbClr val="5F5F5F"/>
          </a:solidFill>
          <a:latin typeface="+mj-lt"/>
          <a:ea typeface="+mj-ea"/>
          <a:cs typeface="+mj-cs"/>
        </a:defRPr>
      </a:lvl1pPr>
      <a:lvl2pPr algn="ctr" rtl="0" eaLnBrk="0" fontAlgn="base" hangingPunct="0">
        <a:spcBef>
          <a:spcPct val="0"/>
        </a:spcBef>
        <a:spcAft>
          <a:spcPct val="0"/>
        </a:spcAft>
        <a:defRPr sz="3200" b="1">
          <a:solidFill>
            <a:srgbClr val="5F5F5F"/>
          </a:solidFill>
          <a:latin typeface="Arial" charset="0"/>
          <a:ea typeface="ＭＳ Ｐゴシック" charset="-128"/>
        </a:defRPr>
      </a:lvl2pPr>
      <a:lvl3pPr algn="ctr" rtl="0" eaLnBrk="0" fontAlgn="base" hangingPunct="0">
        <a:spcBef>
          <a:spcPct val="0"/>
        </a:spcBef>
        <a:spcAft>
          <a:spcPct val="0"/>
        </a:spcAft>
        <a:defRPr sz="3200" b="1">
          <a:solidFill>
            <a:srgbClr val="5F5F5F"/>
          </a:solidFill>
          <a:latin typeface="Arial" charset="0"/>
          <a:ea typeface="ＭＳ Ｐゴシック" charset="-128"/>
        </a:defRPr>
      </a:lvl3pPr>
      <a:lvl4pPr algn="ctr" rtl="0" eaLnBrk="0" fontAlgn="base" hangingPunct="0">
        <a:spcBef>
          <a:spcPct val="0"/>
        </a:spcBef>
        <a:spcAft>
          <a:spcPct val="0"/>
        </a:spcAft>
        <a:defRPr sz="3200" b="1">
          <a:solidFill>
            <a:srgbClr val="5F5F5F"/>
          </a:solidFill>
          <a:latin typeface="Arial" charset="0"/>
          <a:ea typeface="ＭＳ Ｐゴシック" charset="-128"/>
        </a:defRPr>
      </a:lvl4pPr>
      <a:lvl5pPr algn="ctr" rtl="0" eaLnBrk="0" fontAlgn="base" hangingPunct="0">
        <a:spcBef>
          <a:spcPct val="0"/>
        </a:spcBef>
        <a:spcAft>
          <a:spcPct val="0"/>
        </a:spcAft>
        <a:defRPr sz="3200" b="1">
          <a:solidFill>
            <a:srgbClr val="5F5F5F"/>
          </a:solidFill>
          <a:latin typeface="Arial" charset="0"/>
          <a:ea typeface="ＭＳ Ｐゴシック" charset="-128"/>
        </a:defRPr>
      </a:lvl5pPr>
      <a:lvl6pPr marL="457200" algn="ctr" rtl="0" fontAlgn="base">
        <a:spcBef>
          <a:spcPct val="0"/>
        </a:spcBef>
        <a:spcAft>
          <a:spcPct val="0"/>
        </a:spcAft>
        <a:defRPr sz="3200" b="1">
          <a:solidFill>
            <a:srgbClr val="5F5F5F"/>
          </a:solidFill>
          <a:latin typeface="Arial" charset="0"/>
          <a:ea typeface="ＭＳ Ｐゴシック" charset="-128"/>
        </a:defRPr>
      </a:lvl6pPr>
      <a:lvl7pPr marL="914400" algn="ctr" rtl="0" fontAlgn="base">
        <a:spcBef>
          <a:spcPct val="0"/>
        </a:spcBef>
        <a:spcAft>
          <a:spcPct val="0"/>
        </a:spcAft>
        <a:defRPr sz="3200" b="1">
          <a:solidFill>
            <a:srgbClr val="5F5F5F"/>
          </a:solidFill>
          <a:latin typeface="Arial" charset="0"/>
          <a:ea typeface="ＭＳ Ｐゴシック" charset="-128"/>
        </a:defRPr>
      </a:lvl7pPr>
      <a:lvl8pPr marL="1371600" algn="ctr" rtl="0" fontAlgn="base">
        <a:spcBef>
          <a:spcPct val="0"/>
        </a:spcBef>
        <a:spcAft>
          <a:spcPct val="0"/>
        </a:spcAft>
        <a:defRPr sz="3200" b="1">
          <a:solidFill>
            <a:srgbClr val="5F5F5F"/>
          </a:solidFill>
          <a:latin typeface="Arial" charset="0"/>
          <a:ea typeface="ＭＳ Ｐゴシック" charset="-128"/>
        </a:defRPr>
      </a:lvl8pPr>
      <a:lvl9pPr marL="1828800" algn="ctr" rtl="0" fontAlgn="base">
        <a:spcBef>
          <a:spcPct val="0"/>
        </a:spcBef>
        <a:spcAft>
          <a:spcPct val="0"/>
        </a:spcAft>
        <a:defRPr sz="3200" b="1">
          <a:solidFill>
            <a:srgbClr val="5F5F5F"/>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sz="2200" b="1">
          <a:solidFill>
            <a:srgbClr val="5F5F5F"/>
          </a:solidFill>
          <a:latin typeface="+mn-lt"/>
          <a:ea typeface="+mn-ea"/>
          <a:cs typeface="+mn-cs"/>
        </a:defRPr>
      </a:lvl1pPr>
      <a:lvl2pPr marL="742950" indent="-285750" algn="l" rtl="0" eaLnBrk="0" fontAlgn="base" hangingPunct="0">
        <a:spcBef>
          <a:spcPct val="20000"/>
        </a:spcBef>
        <a:spcAft>
          <a:spcPct val="0"/>
        </a:spcAft>
        <a:buChar char="–"/>
        <a:defRPr>
          <a:solidFill>
            <a:srgbClr val="5F5F5F"/>
          </a:solidFill>
          <a:latin typeface="+mn-lt"/>
          <a:ea typeface="+mn-ea"/>
        </a:defRPr>
      </a:lvl2pPr>
      <a:lvl3pPr marL="1143000" indent="-228600" algn="l" rtl="0" eaLnBrk="0" fontAlgn="base" hangingPunct="0">
        <a:spcBef>
          <a:spcPct val="20000"/>
        </a:spcBef>
        <a:spcAft>
          <a:spcPct val="0"/>
        </a:spcAft>
        <a:buChar char="•"/>
        <a:defRPr sz="1600">
          <a:solidFill>
            <a:srgbClr val="5F5F5F"/>
          </a:solidFill>
          <a:latin typeface="+mn-lt"/>
          <a:ea typeface="+mn-ea"/>
        </a:defRPr>
      </a:lvl3pPr>
      <a:lvl4pPr marL="1600200" indent="-228600" algn="l" rtl="0" eaLnBrk="0" fontAlgn="base" hangingPunct="0">
        <a:spcBef>
          <a:spcPct val="20000"/>
        </a:spcBef>
        <a:spcAft>
          <a:spcPct val="0"/>
        </a:spcAft>
        <a:buChar char="–"/>
        <a:defRPr sz="1400">
          <a:solidFill>
            <a:srgbClr val="5F5F5F"/>
          </a:solidFill>
          <a:latin typeface="+mn-lt"/>
          <a:ea typeface="+mn-ea"/>
        </a:defRPr>
      </a:lvl4pPr>
      <a:lvl5pPr marL="2057400" indent="-228600" algn="l" rtl="0" eaLnBrk="0" fontAlgn="base" hangingPunct="0">
        <a:spcBef>
          <a:spcPct val="20000"/>
        </a:spcBef>
        <a:spcAft>
          <a:spcPct val="0"/>
        </a:spcAft>
        <a:buChar char="»"/>
        <a:defRPr sz="1200">
          <a:solidFill>
            <a:srgbClr val="5F5F5F"/>
          </a:solidFill>
          <a:latin typeface="+mn-lt"/>
          <a:ea typeface="+mn-ea"/>
        </a:defRPr>
      </a:lvl5pPr>
      <a:lvl6pPr marL="2514600" indent="-228600" algn="l" rtl="0" fontAlgn="base">
        <a:spcBef>
          <a:spcPct val="20000"/>
        </a:spcBef>
        <a:spcAft>
          <a:spcPct val="0"/>
        </a:spcAft>
        <a:buChar char="»"/>
        <a:defRPr sz="1200">
          <a:solidFill>
            <a:srgbClr val="5F5F5F"/>
          </a:solidFill>
          <a:latin typeface="+mn-lt"/>
          <a:ea typeface="+mn-ea"/>
        </a:defRPr>
      </a:lvl6pPr>
      <a:lvl7pPr marL="2971800" indent="-228600" algn="l" rtl="0" fontAlgn="base">
        <a:spcBef>
          <a:spcPct val="20000"/>
        </a:spcBef>
        <a:spcAft>
          <a:spcPct val="0"/>
        </a:spcAft>
        <a:buChar char="»"/>
        <a:defRPr sz="1200">
          <a:solidFill>
            <a:srgbClr val="5F5F5F"/>
          </a:solidFill>
          <a:latin typeface="+mn-lt"/>
          <a:ea typeface="+mn-ea"/>
        </a:defRPr>
      </a:lvl7pPr>
      <a:lvl8pPr marL="3429000" indent="-228600" algn="l" rtl="0" fontAlgn="base">
        <a:spcBef>
          <a:spcPct val="20000"/>
        </a:spcBef>
        <a:spcAft>
          <a:spcPct val="0"/>
        </a:spcAft>
        <a:buChar char="»"/>
        <a:defRPr sz="1200">
          <a:solidFill>
            <a:srgbClr val="5F5F5F"/>
          </a:solidFill>
          <a:latin typeface="+mn-lt"/>
          <a:ea typeface="+mn-ea"/>
        </a:defRPr>
      </a:lvl8pPr>
      <a:lvl9pPr marL="3886200" indent="-228600" algn="l" rtl="0" fontAlgn="base">
        <a:spcBef>
          <a:spcPct val="20000"/>
        </a:spcBef>
        <a:spcAft>
          <a:spcPct val="0"/>
        </a:spcAft>
        <a:buChar char="»"/>
        <a:defRPr sz="1200">
          <a:solidFill>
            <a:srgbClr val="5F5F5F"/>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Funding@CaliforniaVolunteers.ca.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californiavolunteers.org/index.php/Grants/americorps/"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ontent Placeholder 2"/>
          <p:cNvSpPr>
            <a:spLocks noGrp="1"/>
          </p:cNvSpPr>
          <p:nvPr>
            <p:ph idx="1"/>
          </p:nvPr>
        </p:nvSpPr>
        <p:spPr bwMode="auto">
          <a:xfrm>
            <a:off x="762000" y="762000"/>
            <a:ext cx="8383588" cy="548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buFontTx/>
              <a:buNone/>
            </a:pPr>
            <a:r>
              <a:rPr lang="en-US" altLang="en-US" sz="4000" dirty="0" smtClean="0">
                <a:solidFill>
                  <a:schemeClr val="accent2"/>
                </a:solidFill>
                <a:latin typeface="Arial Black" pitchFamily="34" charset="0"/>
              </a:rPr>
              <a:t>2015 AmeriCorps</a:t>
            </a:r>
          </a:p>
          <a:p>
            <a:pPr algn="ctr">
              <a:buFontTx/>
              <a:buNone/>
            </a:pPr>
            <a:r>
              <a:rPr lang="en-US" altLang="en-US" sz="4000" dirty="0" smtClean="0">
                <a:solidFill>
                  <a:schemeClr val="accent2"/>
                </a:solidFill>
                <a:latin typeface="Arial Black" pitchFamily="34" charset="0"/>
              </a:rPr>
              <a:t>RFA Guidance and Application Instructions</a:t>
            </a:r>
          </a:p>
          <a:p>
            <a:pPr algn="ctr">
              <a:buFontTx/>
              <a:buNone/>
            </a:pPr>
            <a:endParaRPr lang="en-US" altLang="en-US" sz="3600" dirty="0" smtClean="0">
              <a:solidFill>
                <a:schemeClr val="accent2"/>
              </a:solidFill>
              <a:latin typeface="Arial Black" pitchFamily="34" charset="0"/>
            </a:endParaRPr>
          </a:p>
          <a:p>
            <a:pPr algn="ctr">
              <a:buFontTx/>
              <a:buNone/>
            </a:pPr>
            <a:endParaRPr lang="en-US" altLang="en-US" sz="2000" dirty="0" smtClean="0">
              <a:solidFill>
                <a:schemeClr val="accent2"/>
              </a:solidFill>
              <a:latin typeface="Arial Black" pitchFamily="34" charset="0"/>
            </a:endParaRPr>
          </a:p>
          <a:p>
            <a:pPr algn="ctr">
              <a:buFontTx/>
              <a:buNone/>
            </a:pPr>
            <a:endParaRPr lang="en-US" altLang="en-US" sz="2000" dirty="0" smtClean="0">
              <a:solidFill>
                <a:schemeClr val="accent2"/>
              </a:solidFill>
              <a:latin typeface="Arial Black" pitchFamily="34" charset="0"/>
            </a:endParaRPr>
          </a:p>
          <a:p>
            <a:pPr algn="ctr">
              <a:buFontTx/>
              <a:buNone/>
            </a:pPr>
            <a:endParaRPr lang="en-US" altLang="en-US" sz="500" dirty="0" smtClean="0">
              <a:solidFill>
                <a:schemeClr val="accent2"/>
              </a:solidFill>
              <a:latin typeface="Arial Black" pitchFamily="34" charset="0"/>
            </a:endParaRPr>
          </a:p>
          <a:p>
            <a:pPr algn="ctr">
              <a:buFontTx/>
              <a:buNone/>
            </a:pPr>
            <a:endParaRPr lang="en-US" altLang="en-US" dirty="0" smtClean="0"/>
          </a:p>
          <a:p>
            <a:pPr algn="ctr">
              <a:buFontTx/>
              <a:buNone/>
            </a:pPr>
            <a:endParaRPr lang="en-US" altLang="en-US" dirty="0" smtClean="0"/>
          </a:p>
          <a:p>
            <a:pPr algn="ctr">
              <a:buFontTx/>
              <a:buNone/>
            </a:pPr>
            <a:r>
              <a:rPr lang="en-US" altLang="en-US" i="1" dirty="0" smtClean="0"/>
              <a:t>A presentation for AmeriCorps grant applicants</a:t>
            </a:r>
          </a:p>
        </p:txBody>
      </p:sp>
      <p:pic>
        <p:nvPicPr>
          <p:cNvPr id="2051" name="Picture 3" descr="ac.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79913" y="32004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5540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solidFill>
                  <a:schemeClr val="accent2"/>
                </a:solidFill>
                <a:latin typeface="Arial Black" pitchFamily="34" charset="0"/>
              </a:rPr>
              <a:t>T</a:t>
            </a:r>
            <a:r>
              <a:rPr lang="en-US" altLang="en-US" sz="4000" dirty="0" smtClean="0">
                <a:solidFill>
                  <a:schemeClr val="accent2"/>
                </a:solidFill>
                <a:latin typeface="Arial Black" pitchFamily="34" charset="0"/>
              </a:rPr>
              <a:t>ypes of Grants</a:t>
            </a:r>
            <a:endParaRPr lang="en-US" sz="4000" dirty="0"/>
          </a:p>
        </p:txBody>
      </p:sp>
      <p:sp>
        <p:nvSpPr>
          <p:cNvPr id="3" name="Content Placeholder 2"/>
          <p:cNvSpPr>
            <a:spLocks noGrp="1"/>
          </p:cNvSpPr>
          <p:nvPr>
            <p:ph idx="1"/>
          </p:nvPr>
        </p:nvSpPr>
        <p:spPr>
          <a:xfrm>
            <a:off x="1143000" y="1600200"/>
            <a:ext cx="7543800" cy="4525963"/>
          </a:xfrm>
        </p:spPr>
        <p:txBody>
          <a:bodyPr/>
          <a:lstStyle/>
          <a:p>
            <a:pPr marL="0" indent="0">
              <a:buNone/>
            </a:pPr>
            <a:r>
              <a:rPr lang="en-US" dirty="0" smtClean="0">
                <a:solidFill>
                  <a:schemeClr val="accent4">
                    <a:lumMod val="75000"/>
                    <a:lumOff val="25000"/>
                  </a:schemeClr>
                </a:solidFill>
              </a:rPr>
              <a:t>Cost Reimbursement</a:t>
            </a:r>
          </a:p>
          <a:p>
            <a:r>
              <a:rPr lang="en-US" dirty="0" smtClean="0">
                <a:solidFill>
                  <a:schemeClr val="accent4">
                    <a:lumMod val="75000"/>
                    <a:lumOff val="25000"/>
                  </a:schemeClr>
                </a:solidFill>
              </a:rPr>
              <a:t>Traditional</a:t>
            </a:r>
          </a:p>
          <a:p>
            <a:r>
              <a:rPr lang="en-US" dirty="0" smtClean="0">
                <a:solidFill>
                  <a:schemeClr val="accent4">
                    <a:lumMod val="75000"/>
                    <a:lumOff val="25000"/>
                  </a:schemeClr>
                </a:solidFill>
              </a:rPr>
              <a:t>Professional Corps</a:t>
            </a:r>
          </a:p>
          <a:p>
            <a:endParaRPr lang="en-US" dirty="0">
              <a:solidFill>
                <a:schemeClr val="accent4">
                  <a:lumMod val="75000"/>
                  <a:lumOff val="25000"/>
                </a:schemeClr>
              </a:solidFill>
            </a:endParaRPr>
          </a:p>
          <a:p>
            <a:pPr marL="0" indent="0">
              <a:buNone/>
            </a:pPr>
            <a:r>
              <a:rPr lang="en-US" dirty="0" smtClean="0">
                <a:solidFill>
                  <a:schemeClr val="accent4">
                    <a:lumMod val="75000"/>
                    <a:lumOff val="25000"/>
                  </a:schemeClr>
                </a:solidFill>
              </a:rPr>
              <a:t>Fixed Amount (Not available to new applicants)</a:t>
            </a:r>
          </a:p>
          <a:p>
            <a:r>
              <a:rPr lang="en-US" dirty="0" smtClean="0">
                <a:solidFill>
                  <a:schemeClr val="accent4">
                    <a:lumMod val="75000"/>
                    <a:lumOff val="25000"/>
                  </a:schemeClr>
                </a:solidFill>
              </a:rPr>
              <a:t>Full-Time/Less than Full-Time AmeriCorps Members Serving in a Full-Time Capacity</a:t>
            </a:r>
          </a:p>
          <a:p>
            <a:r>
              <a:rPr lang="en-US" dirty="0" smtClean="0">
                <a:solidFill>
                  <a:schemeClr val="accent4">
                    <a:lumMod val="75000"/>
                    <a:lumOff val="25000"/>
                  </a:schemeClr>
                </a:solidFill>
              </a:rPr>
              <a:t>Education Award Program (EAP)</a:t>
            </a:r>
          </a:p>
          <a:p>
            <a:r>
              <a:rPr lang="en-US" dirty="0" smtClean="0">
                <a:solidFill>
                  <a:schemeClr val="accent4">
                    <a:lumMod val="75000"/>
                    <a:lumOff val="25000"/>
                  </a:schemeClr>
                </a:solidFill>
              </a:rPr>
              <a:t>Fixed Amount Professional Corps</a:t>
            </a:r>
            <a:endParaRPr lang="en-US" dirty="0">
              <a:solidFill>
                <a:schemeClr val="accent4">
                  <a:lumMod val="75000"/>
                  <a:lumOff val="25000"/>
                </a:schemeClr>
              </a:solidFill>
            </a:endParaRPr>
          </a:p>
        </p:txBody>
      </p:sp>
    </p:spTree>
    <p:extLst>
      <p:ext uri="{BB962C8B-B14F-4D97-AF65-F5344CB8AC3E}">
        <p14:creationId xmlns:p14="http://schemas.microsoft.com/office/powerpoint/2010/main" val="35082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Award Information</a:t>
            </a:r>
            <a:endParaRPr lang="en-US" sz="40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Amount: Award amount will vary by program design</a:t>
            </a:r>
          </a:p>
          <a:p>
            <a:r>
              <a:rPr lang="en-US" dirty="0" smtClean="0">
                <a:solidFill>
                  <a:schemeClr val="accent4">
                    <a:lumMod val="75000"/>
                    <a:lumOff val="25000"/>
                  </a:schemeClr>
                </a:solidFill>
              </a:rPr>
              <a:t>Project/Award Period: up to 12 months starting no later than mid-October 2015, unless otherwise approved by CV</a:t>
            </a:r>
          </a:p>
          <a:p>
            <a:r>
              <a:rPr lang="en-US" dirty="0" smtClean="0">
                <a:solidFill>
                  <a:schemeClr val="accent4">
                    <a:lumMod val="75000"/>
                    <a:lumOff val="25000"/>
                  </a:schemeClr>
                </a:solidFill>
              </a:rPr>
              <a:t>Maximum Grant Size: No limit to competitive request. Unsuccessful competitive applications may be asked submit a reduced budget up to $850,000</a:t>
            </a:r>
          </a:p>
          <a:p>
            <a:r>
              <a:rPr lang="en-US" dirty="0" smtClean="0">
                <a:solidFill>
                  <a:schemeClr val="accent4">
                    <a:lumMod val="75000"/>
                    <a:lumOff val="25000"/>
                  </a:schemeClr>
                </a:solidFill>
              </a:rPr>
              <a:t>Minimum Program Size: 20 MSY</a:t>
            </a:r>
          </a:p>
          <a:p>
            <a:r>
              <a:rPr lang="en-US" dirty="0" smtClean="0">
                <a:solidFill>
                  <a:schemeClr val="accent4">
                    <a:lumMod val="75000"/>
                    <a:lumOff val="25000"/>
                  </a:schemeClr>
                </a:solidFill>
              </a:rPr>
              <a:t>Minimum number of members per site: 2, unless otherwise approved by CV</a:t>
            </a:r>
            <a:endParaRPr lang="en-US" dirty="0">
              <a:solidFill>
                <a:schemeClr val="accent4">
                  <a:lumMod val="75000"/>
                  <a:lumOff val="25000"/>
                </a:schemeClr>
              </a:solidFill>
            </a:endParaRPr>
          </a:p>
        </p:txBody>
      </p:sp>
    </p:spTree>
    <p:extLst>
      <p:ext uri="{BB962C8B-B14F-4D97-AF65-F5344CB8AC3E}">
        <p14:creationId xmlns:p14="http://schemas.microsoft.com/office/powerpoint/2010/main" val="2481015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Living Allowance</a:t>
            </a:r>
            <a:endParaRPr lang="en-US" sz="40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Not a salary or a wage – it’s a Living Allowance</a:t>
            </a:r>
          </a:p>
          <a:p>
            <a:r>
              <a:rPr lang="en-US" dirty="0" smtClean="0">
                <a:solidFill>
                  <a:schemeClr val="accent4">
                    <a:lumMod val="75000"/>
                    <a:lumOff val="25000"/>
                  </a:schemeClr>
                </a:solidFill>
              </a:rPr>
              <a:t>Required for full-time members</a:t>
            </a:r>
          </a:p>
          <a:p>
            <a:r>
              <a:rPr lang="en-US" dirty="0" smtClean="0">
                <a:solidFill>
                  <a:schemeClr val="accent4">
                    <a:lumMod val="75000"/>
                    <a:lumOff val="25000"/>
                  </a:schemeClr>
                </a:solidFill>
              </a:rPr>
              <a:t>Not </a:t>
            </a:r>
            <a:r>
              <a:rPr lang="en-US" dirty="0">
                <a:solidFill>
                  <a:schemeClr val="accent4">
                    <a:lumMod val="75000"/>
                    <a:lumOff val="25000"/>
                  </a:schemeClr>
                </a:solidFill>
              </a:rPr>
              <a:t>required for members serving less than </a:t>
            </a:r>
            <a:r>
              <a:rPr lang="en-US" dirty="0" smtClean="0">
                <a:solidFill>
                  <a:schemeClr val="accent4">
                    <a:lumMod val="75000"/>
                    <a:lumOff val="25000"/>
                  </a:schemeClr>
                </a:solidFill>
              </a:rPr>
              <a:t>full-time</a:t>
            </a:r>
          </a:p>
          <a:p>
            <a:endParaRPr lang="en-US"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8297800"/>
              </p:ext>
            </p:extLst>
          </p:nvPr>
        </p:nvGraphicFramePr>
        <p:xfrm>
          <a:off x="1676400" y="3188494"/>
          <a:ext cx="5791201" cy="1840704"/>
        </p:xfrm>
        <a:graphic>
          <a:graphicData uri="http://schemas.openxmlformats.org/drawingml/2006/table">
            <a:tbl>
              <a:tblPr/>
              <a:tblGrid>
                <a:gridCol w="1750549"/>
                <a:gridCol w="1346884"/>
                <a:gridCol w="1346884"/>
                <a:gridCol w="1346884"/>
              </a:tblGrid>
              <a:tr h="459094">
                <a:tc>
                  <a:txBody>
                    <a:bodyPr/>
                    <a:lstStyle/>
                    <a:p>
                      <a:pPr marL="0" marR="0" algn="ctr">
                        <a:spcBef>
                          <a:spcPts val="0"/>
                        </a:spcBef>
                        <a:spcAft>
                          <a:spcPts val="0"/>
                        </a:spcAft>
                        <a:tabLst>
                          <a:tab pos="3276600" algn="l"/>
                        </a:tabLst>
                      </a:pPr>
                      <a:r>
                        <a:rPr lang="en-US" sz="1000" b="1" dirty="0">
                          <a:solidFill>
                            <a:srgbClr val="FFFFFF"/>
                          </a:solidFill>
                          <a:effectLst/>
                          <a:latin typeface="Arial"/>
                          <a:ea typeface="Times New Roman"/>
                        </a:rPr>
                        <a:t>Term of Service</a:t>
                      </a:r>
                      <a:endParaRPr lang="en-US" sz="10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tabLst>
                          <a:tab pos="3276600" algn="l"/>
                        </a:tabLst>
                      </a:pPr>
                      <a:r>
                        <a:rPr lang="en-US" sz="1000" b="1" dirty="0">
                          <a:solidFill>
                            <a:srgbClr val="FFFFFF"/>
                          </a:solidFill>
                          <a:effectLst/>
                          <a:latin typeface="Arial"/>
                          <a:ea typeface="Times New Roman"/>
                        </a:rPr>
                        <a:t>Minimum # of Hours</a:t>
                      </a:r>
                      <a:endParaRPr lang="en-US" sz="10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tabLst>
                          <a:tab pos="3276600" algn="l"/>
                        </a:tabLst>
                      </a:pPr>
                      <a:r>
                        <a:rPr lang="en-US" sz="1000" b="1" dirty="0">
                          <a:solidFill>
                            <a:srgbClr val="FFFFFF"/>
                          </a:solidFill>
                          <a:effectLst/>
                          <a:latin typeface="Arial"/>
                          <a:ea typeface="Times New Roman"/>
                        </a:rPr>
                        <a:t>Minimum Living Allowance</a:t>
                      </a:r>
                      <a:endParaRPr lang="en-US" sz="10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tabLst>
                          <a:tab pos="3276600" algn="l"/>
                        </a:tabLst>
                      </a:pPr>
                      <a:r>
                        <a:rPr lang="en-US" sz="1000" b="1" dirty="0">
                          <a:solidFill>
                            <a:srgbClr val="FFFFFF"/>
                          </a:solidFill>
                          <a:effectLst/>
                          <a:latin typeface="Arial"/>
                          <a:ea typeface="Times New Roman"/>
                        </a:rPr>
                        <a:t>Maximum Living Allowance</a:t>
                      </a:r>
                      <a:endParaRPr lang="en-US" sz="10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76322">
                <a:tc>
                  <a:txBody>
                    <a:bodyPr/>
                    <a:lstStyle/>
                    <a:p>
                      <a:pPr marL="0" marR="0" algn="l">
                        <a:spcBef>
                          <a:spcPts val="0"/>
                        </a:spcBef>
                        <a:spcAft>
                          <a:spcPts val="0"/>
                        </a:spcAft>
                        <a:tabLst>
                          <a:tab pos="3276600" algn="l"/>
                        </a:tabLst>
                      </a:pPr>
                      <a:r>
                        <a:rPr lang="en-US" sz="1000" dirty="0">
                          <a:solidFill>
                            <a:schemeClr val="accent4">
                              <a:lumMod val="75000"/>
                              <a:lumOff val="25000"/>
                            </a:schemeClr>
                          </a:solidFill>
                          <a:effectLst/>
                          <a:latin typeface="Arial"/>
                          <a:ea typeface="Times New Roman"/>
                        </a:rPr>
                        <a:t>Full-time </a:t>
                      </a:r>
                      <a:endParaRPr lang="en-US" sz="1000" dirty="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1,700</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$12,530</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$25,060</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322">
                <a:tc>
                  <a:txBody>
                    <a:bodyPr/>
                    <a:lstStyle/>
                    <a:p>
                      <a:pPr marL="0" marR="0" algn="l">
                        <a:spcBef>
                          <a:spcPts val="0"/>
                        </a:spcBef>
                        <a:spcAft>
                          <a:spcPts val="0"/>
                        </a:spcAft>
                        <a:tabLst>
                          <a:tab pos="3276600" algn="l"/>
                        </a:tabLst>
                      </a:pPr>
                      <a:r>
                        <a:rPr lang="en-US" sz="1000" dirty="0">
                          <a:solidFill>
                            <a:schemeClr val="accent4">
                              <a:lumMod val="75000"/>
                              <a:lumOff val="25000"/>
                            </a:schemeClr>
                          </a:solidFill>
                          <a:effectLst/>
                          <a:latin typeface="Arial"/>
                          <a:ea typeface="Times New Roman"/>
                        </a:rPr>
                        <a:t>Half-Time</a:t>
                      </a:r>
                      <a:endParaRPr lang="en-US" sz="1000" dirty="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dirty="0">
                          <a:solidFill>
                            <a:schemeClr val="accent4">
                              <a:lumMod val="75000"/>
                              <a:lumOff val="25000"/>
                            </a:schemeClr>
                          </a:solidFill>
                          <a:effectLst/>
                          <a:latin typeface="Arial"/>
                          <a:ea typeface="Times New Roman"/>
                        </a:rPr>
                        <a:t>900</a:t>
                      </a:r>
                      <a:endParaRPr lang="en-US" sz="1000" dirty="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n/a</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$13,265</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322">
                <a:tc>
                  <a:txBody>
                    <a:bodyPr/>
                    <a:lstStyle/>
                    <a:p>
                      <a:pPr marL="0" marR="0" algn="l">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Reduced Half-Time</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dirty="0">
                          <a:solidFill>
                            <a:schemeClr val="accent4">
                              <a:lumMod val="75000"/>
                              <a:lumOff val="25000"/>
                            </a:schemeClr>
                          </a:solidFill>
                          <a:effectLst/>
                          <a:latin typeface="Arial"/>
                          <a:ea typeface="Times New Roman"/>
                        </a:rPr>
                        <a:t>675</a:t>
                      </a:r>
                      <a:endParaRPr lang="en-US" sz="1000" dirty="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dirty="0">
                          <a:solidFill>
                            <a:schemeClr val="accent4">
                              <a:lumMod val="75000"/>
                              <a:lumOff val="25000"/>
                            </a:schemeClr>
                          </a:solidFill>
                          <a:effectLst/>
                          <a:latin typeface="Arial"/>
                          <a:ea typeface="Times New Roman"/>
                        </a:rPr>
                        <a:t>n/a</a:t>
                      </a:r>
                      <a:endParaRPr lang="en-US" sz="1000" dirty="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$9,950</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322">
                <a:tc>
                  <a:txBody>
                    <a:bodyPr/>
                    <a:lstStyle/>
                    <a:p>
                      <a:pPr marL="0" marR="0" algn="l">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Quarter-Time</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450</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n/a</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dirty="0">
                          <a:solidFill>
                            <a:schemeClr val="accent4">
                              <a:lumMod val="75000"/>
                              <a:lumOff val="25000"/>
                            </a:schemeClr>
                          </a:solidFill>
                          <a:effectLst/>
                          <a:latin typeface="Arial"/>
                          <a:ea typeface="Times New Roman"/>
                        </a:rPr>
                        <a:t>$6,635</a:t>
                      </a:r>
                      <a:endParaRPr lang="en-US" sz="1000" dirty="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322">
                <a:tc>
                  <a:txBody>
                    <a:bodyPr/>
                    <a:lstStyle/>
                    <a:p>
                      <a:pPr marL="0" marR="0" algn="l">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Minimum-Time</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300</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n/a</a:t>
                      </a:r>
                      <a:endParaRPr lang="en-US" sz="100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dirty="0">
                          <a:solidFill>
                            <a:schemeClr val="accent4">
                              <a:lumMod val="75000"/>
                              <a:lumOff val="25000"/>
                            </a:schemeClr>
                          </a:solidFill>
                          <a:effectLst/>
                          <a:latin typeface="Arial"/>
                          <a:ea typeface="Times New Roman"/>
                        </a:rPr>
                        <a:t>$4,420</a:t>
                      </a:r>
                      <a:endParaRPr lang="en-US" sz="1000" dirty="0">
                        <a:solidFill>
                          <a:schemeClr val="accent4">
                            <a:lumMod val="75000"/>
                            <a:lumOff val="25000"/>
                          </a:schemeClr>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49726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Segal Education Award</a:t>
            </a:r>
            <a:endParaRPr lang="en-US" sz="40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Available to </a:t>
            </a:r>
            <a:r>
              <a:rPr lang="en-US" dirty="0" err="1" smtClean="0">
                <a:solidFill>
                  <a:schemeClr val="accent4">
                    <a:lumMod val="75000"/>
                    <a:lumOff val="25000"/>
                  </a:schemeClr>
                </a:solidFill>
              </a:rPr>
              <a:t>AmeriCrops</a:t>
            </a:r>
            <a:r>
              <a:rPr lang="en-US" dirty="0" smtClean="0">
                <a:solidFill>
                  <a:schemeClr val="accent4">
                    <a:lumMod val="75000"/>
                    <a:lumOff val="25000"/>
                  </a:schemeClr>
                </a:solidFill>
              </a:rPr>
              <a:t> members who have successfully completed their term of service</a:t>
            </a:r>
          </a:p>
          <a:p>
            <a:r>
              <a:rPr lang="en-US" dirty="0" smtClean="0">
                <a:solidFill>
                  <a:schemeClr val="accent4">
                    <a:lumMod val="75000"/>
                    <a:lumOff val="25000"/>
                  </a:schemeClr>
                </a:solidFill>
              </a:rPr>
              <a:t>Granted directly by the National Service Trust and not included in the program budget</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745620682"/>
              </p:ext>
            </p:extLst>
          </p:nvPr>
        </p:nvGraphicFramePr>
        <p:xfrm>
          <a:off x="1714501" y="3505200"/>
          <a:ext cx="5714999" cy="1566546"/>
        </p:xfrm>
        <a:graphic>
          <a:graphicData uri="http://schemas.openxmlformats.org/drawingml/2006/table">
            <a:tbl>
              <a:tblPr/>
              <a:tblGrid>
                <a:gridCol w="1681502"/>
                <a:gridCol w="947117"/>
                <a:gridCol w="1503171"/>
                <a:gridCol w="1583209"/>
              </a:tblGrid>
              <a:tr h="267670">
                <a:tc>
                  <a:txBody>
                    <a:bodyPr/>
                    <a:lstStyle/>
                    <a:p>
                      <a:pPr marL="0" marR="0">
                        <a:spcBef>
                          <a:spcPts val="0"/>
                        </a:spcBef>
                        <a:spcAft>
                          <a:spcPts val="0"/>
                        </a:spcAft>
                        <a:tabLst>
                          <a:tab pos="3276600" algn="l"/>
                        </a:tabLst>
                      </a:pPr>
                      <a:r>
                        <a:rPr lang="en-US" sz="1000" b="1" dirty="0">
                          <a:solidFill>
                            <a:schemeClr val="bg1"/>
                          </a:solidFill>
                          <a:effectLst/>
                          <a:latin typeface="Arial"/>
                          <a:ea typeface="Times New Roman"/>
                        </a:rPr>
                        <a:t>Term of Service</a:t>
                      </a:r>
                      <a:endParaRPr lang="en-US" sz="1000" dirty="0">
                        <a:solidFill>
                          <a:schemeClr val="bg1"/>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tabLst>
                          <a:tab pos="3276600" algn="l"/>
                        </a:tabLst>
                      </a:pPr>
                      <a:r>
                        <a:rPr lang="en-US" sz="1000" b="1" dirty="0">
                          <a:solidFill>
                            <a:schemeClr val="bg1"/>
                          </a:solidFill>
                          <a:effectLst/>
                          <a:latin typeface="Arial"/>
                          <a:ea typeface="Times New Roman"/>
                        </a:rPr>
                        <a:t>MSYs</a:t>
                      </a:r>
                      <a:endParaRPr lang="en-US" sz="1000" dirty="0">
                        <a:solidFill>
                          <a:schemeClr val="bg1"/>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tabLst>
                          <a:tab pos="3276600" algn="l"/>
                        </a:tabLst>
                      </a:pPr>
                      <a:r>
                        <a:rPr lang="en-US" sz="1000" b="1">
                          <a:solidFill>
                            <a:schemeClr val="bg1"/>
                          </a:solidFill>
                          <a:effectLst/>
                          <a:latin typeface="Arial"/>
                          <a:ea typeface="Times New Roman"/>
                        </a:rPr>
                        <a:t>Minimum # of Hours</a:t>
                      </a:r>
                      <a:endParaRPr lang="en-US" sz="1000">
                        <a:solidFill>
                          <a:schemeClr val="bg1"/>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tabLst>
                          <a:tab pos="3276600" algn="l"/>
                        </a:tabLst>
                      </a:pPr>
                      <a:r>
                        <a:rPr lang="en-US" sz="1000" b="1" dirty="0">
                          <a:solidFill>
                            <a:schemeClr val="bg1"/>
                          </a:solidFill>
                          <a:effectLst/>
                          <a:latin typeface="Arial"/>
                          <a:ea typeface="Times New Roman"/>
                        </a:rPr>
                        <a:t>Education Award</a:t>
                      </a:r>
                      <a:endParaRPr lang="en-US" sz="1000" dirty="0">
                        <a:solidFill>
                          <a:schemeClr val="bg1"/>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59005">
                <a:tc>
                  <a:txBody>
                    <a:bodyPr/>
                    <a:lstStyle/>
                    <a:p>
                      <a:pPr marL="0" marR="0">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Full Time</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1.00</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1,700</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dirty="0">
                          <a:solidFill>
                            <a:schemeClr val="accent4">
                              <a:lumMod val="75000"/>
                              <a:lumOff val="25000"/>
                            </a:schemeClr>
                          </a:solidFill>
                          <a:effectLst/>
                          <a:latin typeface="Arial"/>
                          <a:ea typeface="Times New Roman"/>
                        </a:rPr>
                        <a:t>$5,730</a:t>
                      </a:r>
                      <a:endParaRPr lang="en-US" sz="1000" dirty="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marR="0">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Half Time</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.500</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900</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dirty="0">
                          <a:solidFill>
                            <a:schemeClr val="accent4">
                              <a:lumMod val="75000"/>
                              <a:lumOff val="25000"/>
                            </a:schemeClr>
                          </a:solidFill>
                          <a:effectLst/>
                          <a:latin typeface="Arial"/>
                          <a:ea typeface="Times New Roman"/>
                        </a:rPr>
                        <a:t>$2,865</a:t>
                      </a:r>
                      <a:endParaRPr lang="en-US" sz="1000" dirty="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marR="0">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Reduced Half Time</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.381</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675</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dirty="0">
                          <a:solidFill>
                            <a:schemeClr val="accent4">
                              <a:lumMod val="75000"/>
                              <a:lumOff val="25000"/>
                            </a:schemeClr>
                          </a:solidFill>
                          <a:effectLst/>
                          <a:latin typeface="Arial"/>
                          <a:ea typeface="Times New Roman"/>
                        </a:rPr>
                        <a:t>$2,182.78</a:t>
                      </a:r>
                      <a:endParaRPr lang="en-US" sz="1000" dirty="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marR="0">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Quarter Time</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.265</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450</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dirty="0">
                          <a:solidFill>
                            <a:schemeClr val="accent4">
                              <a:lumMod val="75000"/>
                              <a:lumOff val="25000"/>
                            </a:schemeClr>
                          </a:solidFill>
                          <a:effectLst/>
                          <a:latin typeface="Arial"/>
                          <a:ea typeface="Times New Roman"/>
                        </a:rPr>
                        <a:t>$1,515.55</a:t>
                      </a:r>
                      <a:endParaRPr lang="en-US" sz="1000" dirty="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856">
                <a:tc>
                  <a:txBody>
                    <a:bodyPr/>
                    <a:lstStyle/>
                    <a:p>
                      <a:pPr marL="0" marR="0">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Minimum Time</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.212</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a:solidFill>
                            <a:schemeClr val="accent4">
                              <a:lumMod val="75000"/>
                              <a:lumOff val="25000"/>
                            </a:schemeClr>
                          </a:solidFill>
                          <a:effectLst/>
                          <a:latin typeface="Arial"/>
                          <a:ea typeface="Times New Roman"/>
                        </a:rPr>
                        <a:t>300</a:t>
                      </a:r>
                      <a:endParaRPr lang="en-US" sz="100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276600" algn="l"/>
                        </a:tabLst>
                      </a:pPr>
                      <a:r>
                        <a:rPr lang="en-US" sz="1000" dirty="0">
                          <a:solidFill>
                            <a:schemeClr val="accent4">
                              <a:lumMod val="75000"/>
                              <a:lumOff val="25000"/>
                            </a:schemeClr>
                          </a:solidFill>
                          <a:effectLst/>
                          <a:latin typeface="Arial"/>
                          <a:ea typeface="Times New Roman"/>
                        </a:rPr>
                        <a:t>$1,212.44</a:t>
                      </a:r>
                      <a:endParaRPr lang="en-US" sz="1000" dirty="0">
                        <a:solidFill>
                          <a:schemeClr val="accent4">
                            <a:lumMod val="75000"/>
                            <a:lumOff val="25000"/>
                          </a:schemeClr>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9989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Eligibility</a:t>
            </a:r>
            <a:endParaRPr lang="en-US" sz="40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Public or private nonprofit organizations</a:t>
            </a:r>
          </a:p>
          <a:p>
            <a:pPr lvl="1"/>
            <a:r>
              <a:rPr lang="en-US" dirty="0" smtClean="0">
                <a:solidFill>
                  <a:schemeClr val="accent4">
                    <a:lumMod val="75000"/>
                    <a:lumOff val="25000"/>
                  </a:schemeClr>
                </a:solidFill>
              </a:rPr>
              <a:t>Faith-based and other community organizations, institutions of higher education, government entities within California, Indian Tribes, labor organizations, partnerships and consortia, and intermediaries planning to </a:t>
            </a:r>
            <a:r>
              <a:rPr lang="en-US" dirty="0" err="1" smtClean="0">
                <a:solidFill>
                  <a:schemeClr val="accent4">
                    <a:lumMod val="75000"/>
                    <a:lumOff val="25000"/>
                  </a:schemeClr>
                </a:solidFill>
              </a:rPr>
              <a:t>subgrant</a:t>
            </a:r>
            <a:r>
              <a:rPr lang="en-US" dirty="0" smtClean="0">
                <a:solidFill>
                  <a:schemeClr val="accent4">
                    <a:lumMod val="75000"/>
                    <a:lumOff val="25000"/>
                  </a:schemeClr>
                </a:solidFill>
              </a:rPr>
              <a:t> funds awarded</a:t>
            </a:r>
          </a:p>
          <a:p>
            <a:r>
              <a:rPr lang="en-US" dirty="0" smtClean="0">
                <a:solidFill>
                  <a:schemeClr val="accent4">
                    <a:lumMod val="75000"/>
                    <a:lumOff val="25000"/>
                  </a:schemeClr>
                </a:solidFill>
              </a:rPr>
              <a:t>Types of Applicants</a:t>
            </a:r>
          </a:p>
          <a:p>
            <a:pPr lvl="1"/>
            <a:r>
              <a:rPr lang="en-US" dirty="0" smtClean="0">
                <a:solidFill>
                  <a:schemeClr val="accent4">
                    <a:lumMod val="75000"/>
                    <a:lumOff val="25000"/>
                  </a:schemeClr>
                </a:solidFill>
              </a:rPr>
              <a:t>New applicants</a:t>
            </a:r>
          </a:p>
          <a:p>
            <a:pPr lvl="1"/>
            <a:r>
              <a:rPr lang="en-US" dirty="0" err="1" smtClean="0">
                <a:solidFill>
                  <a:schemeClr val="accent4">
                    <a:lumMod val="75000"/>
                    <a:lumOff val="25000"/>
                  </a:schemeClr>
                </a:solidFill>
              </a:rPr>
              <a:t>Recompeting</a:t>
            </a:r>
            <a:r>
              <a:rPr lang="en-US" dirty="0" smtClean="0">
                <a:solidFill>
                  <a:schemeClr val="accent4">
                    <a:lumMod val="75000"/>
                    <a:lumOff val="25000"/>
                  </a:schemeClr>
                </a:solidFill>
              </a:rPr>
              <a:t> applicants</a:t>
            </a:r>
          </a:p>
          <a:p>
            <a:pPr lvl="1"/>
            <a:r>
              <a:rPr lang="en-US" dirty="0" smtClean="0">
                <a:solidFill>
                  <a:schemeClr val="accent4">
                    <a:lumMod val="75000"/>
                    <a:lumOff val="25000"/>
                  </a:schemeClr>
                </a:solidFill>
              </a:rPr>
              <a:t>Previously funded applicants</a:t>
            </a:r>
          </a:p>
          <a:p>
            <a:pPr lvl="1"/>
            <a:endParaRPr lang="en-US" dirty="0" smtClean="0"/>
          </a:p>
          <a:p>
            <a:endParaRPr lang="en-US" dirty="0"/>
          </a:p>
        </p:txBody>
      </p:sp>
    </p:spTree>
    <p:extLst>
      <p:ext uri="{BB962C8B-B14F-4D97-AF65-F5344CB8AC3E}">
        <p14:creationId xmlns:p14="http://schemas.microsoft.com/office/powerpoint/2010/main" val="1604903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Application Review </a:t>
            </a:r>
            <a:br>
              <a:rPr lang="en-US" altLang="en-US" sz="4000" dirty="0" smtClean="0">
                <a:solidFill>
                  <a:schemeClr val="accent2"/>
                </a:solidFill>
                <a:latin typeface="Arial Black" pitchFamily="34" charset="0"/>
              </a:rPr>
            </a:br>
            <a:r>
              <a:rPr lang="en-US" altLang="en-US" sz="4000" dirty="0" smtClean="0">
                <a:solidFill>
                  <a:schemeClr val="accent2"/>
                </a:solidFill>
                <a:latin typeface="Arial Black" pitchFamily="34" charset="0"/>
              </a:rPr>
              <a:t>Process</a:t>
            </a:r>
            <a:endParaRPr lang="en-US" sz="40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Initial Compliance Check</a:t>
            </a:r>
          </a:p>
          <a:p>
            <a:pPr lvl="1"/>
            <a:r>
              <a:rPr lang="en-US" dirty="0" smtClean="0">
                <a:solidFill>
                  <a:schemeClr val="accent4">
                    <a:lumMod val="75000"/>
                    <a:lumOff val="25000"/>
                  </a:schemeClr>
                </a:solidFill>
              </a:rPr>
              <a:t>Any incomplete applications will be immediately disqualified</a:t>
            </a:r>
          </a:p>
          <a:p>
            <a:r>
              <a:rPr lang="en-US" dirty="0" smtClean="0">
                <a:solidFill>
                  <a:schemeClr val="accent4">
                    <a:lumMod val="75000"/>
                    <a:lumOff val="25000"/>
                  </a:schemeClr>
                </a:solidFill>
              </a:rPr>
              <a:t>Staff Review</a:t>
            </a:r>
          </a:p>
          <a:p>
            <a:r>
              <a:rPr lang="en-US" dirty="0" smtClean="0">
                <a:solidFill>
                  <a:schemeClr val="accent4">
                    <a:lumMod val="75000"/>
                    <a:lumOff val="25000"/>
                  </a:schemeClr>
                </a:solidFill>
              </a:rPr>
              <a:t>Clarification</a:t>
            </a:r>
          </a:p>
          <a:p>
            <a:r>
              <a:rPr lang="en-US" dirty="0" smtClean="0">
                <a:solidFill>
                  <a:schemeClr val="accent4">
                    <a:lumMod val="75000"/>
                    <a:lumOff val="25000"/>
                  </a:schemeClr>
                </a:solidFill>
              </a:rPr>
              <a:t>Selection</a:t>
            </a:r>
            <a:endParaRPr lang="en-US" dirty="0">
              <a:solidFill>
                <a:schemeClr val="accent4">
                  <a:lumMod val="75000"/>
                  <a:lumOff val="25000"/>
                </a:schemeClr>
              </a:solidFill>
            </a:endParaRPr>
          </a:p>
        </p:txBody>
      </p:sp>
    </p:spTree>
    <p:extLst>
      <p:ext uri="{BB962C8B-B14F-4D97-AF65-F5344CB8AC3E}">
        <p14:creationId xmlns:p14="http://schemas.microsoft.com/office/powerpoint/2010/main" val="109384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Review Criteria</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9740402"/>
              </p:ext>
            </p:extLst>
          </p:nvPr>
        </p:nvGraphicFramePr>
        <p:xfrm>
          <a:off x="1752600" y="1219198"/>
          <a:ext cx="6470015" cy="4673124"/>
        </p:xfrm>
        <a:graphic>
          <a:graphicData uri="http://schemas.openxmlformats.org/drawingml/2006/table">
            <a:tbl>
              <a:tblPr firstRow="1" firstCol="1" bandRow="1"/>
              <a:tblGrid>
                <a:gridCol w="2571750"/>
                <a:gridCol w="2571750"/>
                <a:gridCol w="1326515"/>
              </a:tblGrid>
              <a:tr h="609743">
                <a:tc>
                  <a:txBody>
                    <a:bodyPr/>
                    <a:lstStyle/>
                    <a:p>
                      <a:pPr marL="0" marR="0">
                        <a:spcBef>
                          <a:spcPts val="300"/>
                        </a:spcBef>
                        <a:spcAft>
                          <a:spcPts val="300"/>
                        </a:spcAft>
                        <a:tabLst>
                          <a:tab pos="3276600" algn="l"/>
                        </a:tabLst>
                      </a:pPr>
                      <a:r>
                        <a:rPr lang="en-US" sz="1100" b="1" dirty="0">
                          <a:solidFill>
                            <a:schemeClr val="bg1"/>
                          </a:solidFill>
                          <a:effectLst/>
                          <a:latin typeface="Arial"/>
                          <a:ea typeface="Times New Roman"/>
                        </a:rPr>
                        <a:t>Category</a:t>
                      </a:r>
                      <a:endParaRPr lang="en-US" sz="2200" b="1" dirty="0">
                        <a:solidFill>
                          <a:schemeClr val="bg1"/>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300"/>
                        </a:spcBef>
                        <a:spcAft>
                          <a:spcPts val="300"/>
                        </a:spcAft>
                        <a:tabLst>
                          <a:tab pos="3276600" algn="l"/>
                        </a:tabLst>
                      </a:pPr>
                      <a:r>
                        <a:rPr lang="en-US" sz="1100" b="1" dirty="0">
                          <a:solidFill>
                            <a:schemeClr val="bg1"/>
                          </a:solidFill>
                          <a:effectLst/>
                          <a:latin typeface="Arial"/>
                          <a:ea typeface="Times New Roman"/>
                        </a:rPr>
                        <a:t>Sub-Categories</a:t>
                      </a:r>
                      <a:endParaRPr lang="en-US" sz="2200" b="1" dirty="0">
                        <a:solidFill>
                          <a:schemeClr val="bg1"/>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300"/>
                        </a:spcBef>
                        <a:spcAft>
                          <a:spcPts val="300"/>
                        </a:spcAft>
                        <a:tabLst>
                          <a:tab pos="3276600" algn="l"/>
                        </a:tabLst>
                      </a:pPr>
                      <a:r>
                        <a:rPr lang="en-US" sz="1100" b="1" dirty="0">
                          <a:solidFill>
                            <a:schemeClr val="bg1"/>
                          </a:solidFill>
                          <a:effectLst/>
                          <a:latin typeface="Arial"/>
                          <a:ea typeface="Times New Roman"/>
                        </a:rPr>
                        <a:t>Sub-Category Weights</a:t>
                      </a:r>
                      <a:endParaRPr lang="en-US" sz="2200" b="1" dirty="0">
                        <a:solidFill>
                          <a:schemeClr val="bg1"/>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41632">
                <a:tc rowSpan="8">
                  <a:txBody>
                    <a:bodyPr/>
                    <a:lstStyle/>
                    <a:p>
                      <a:pPr marL="0" marR="0">
                        <a:spcBef>
                          <a:spcPts val="300"/>
                        </a:spcBef>
                        <a:spcAft>
                          <a:spcPts val="300"/>
                        </a:spcAft>
                        <a:tabLst>
                          <a:tab pos="3276600" algn="l"/>
                        </a:tabLst>
                      </a:pPr>
                      <a:r>
                        <a:rPr lang="en-US" sz="1000" b="0" dirty="0">
                          <a:solidFill>
                            <a:schemeClr val="accent4">
                              <a:lumMod val="75000"/>
                              <a:lumOff val="25000"/>
                            </a:schemeClr>
                          </a:solidFill>
                          <a:effectLst/>
                          <a:latin typeface="Arial"/>
                          <a:ea typeface="Times New Roman"/>
                        </a:rPr>
                        <a:t>Program Design – 50%</a:t>
                      </a:r>
                      <a:endParaRPr lang="en-US" sz="2200" b="1" dirty="0">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Problem/Need</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9%</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30">
                <a:tc vMerge="1">
                  <a:txBody>
                    <a:bodyPr/>
                    <a:lstStyle/>
                    <a:p>
                      <a:endParaRPr lang="en-US"/>
                    </a:p>
                  </a:txBody>
                  <a:tcPr/>
                </a:tc>
                <a:tc>
                  <a:txBody>
                    <a:bodyPr/>
                    <a:lstStyle/>
                    <a:p>
                      <a:pPr marL="0" marR="0">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Theory of Change and Logic Model</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17%</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30">
                <a:tc vMerge="1">
                  <a:txBody>
                    <a:bodyPr/>
                    <a:lstStyle/>
                    <a:p>
                      <a:endParaRPr lang="en-US"/>
                    </a:p>
                  </a:txBody>
                  <a:tcPr/>
                </a:tc>
                <a:tc>
                  <a:txBody>
                    <a:bodyPr/>
                    <a:lstStyle/>
                    <a:p>
                      <a:pPr marL="0" marR="0">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Evidence Based/Intervention</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8%</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30">
                <a:tc vMerge="1">
                  <a:txBody>
                    <a:bodyPr/>
                    <a:lstStyle/>
                    <a:p>
                      <a:endParaRPr lang="en-US"/>
                    </a:p>
                  </a:txBody>
                  <a:tcPr/>
                </a:tc>
                <a:tc>
                  <a:txBody>
                    <a:bodyPr/>
                    <a:lstStyle/>
                    <a:p>
                      <a:pPr marL="0" marR="0">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Notice Priority</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3%</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30">
                <a:tc vMerge="1">
                  <a:txBody>
                    <a:bodyPr/>
                    <a:lstStyle/>
                    <a:p>
                      <a:endParaRPr lang="en-US"/>
                    </a:p>
                  </a:txBody>
                  <a:tcPr/>
                </a:tc>
                <a:tc>
                  <a:txBody>
                    <a:bodyPr/>
                    <a:lstStyle/>
                    <a:p>
                      <a:pPr marL="0" marR="0">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Member Training </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4%</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30">
                <a:tc vMerge="1">
                  <a:txBody>
                    <a:bodyPr/>
                    <a:lstStyle/>
                    <a:p>
                      <a:endParaRPr lang="en-US"/>
                    </a:p>
                  </a:txBody>
                  <a:tcPr/>
                </a:tc>
                <a:tc>
                  <a:txBody>
                    <a:bodyPr/>
                    <a:lstStyle/>
                    <a:p>
                      <a:pPr marL="0" marR="0">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Member Supervision</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3%</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30">
                <a:tc vMerge="1">
                  <a:txBody>
                    <a:bodyPr/>
                    <a:lstStyle/>
                    <a:p>
                      <a:endParaRPr lang="en-US"/>
                    </a:p>
                  </a:txBody>
                  <a:tcPr/>
                </a:tc>
                <a:tc>
                  <a:txBody>
                    <a:bodyPr/>
                    <a:lstStyle/>
                    <a:p>
                      <a:pPr marL="0" marR="0">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Member Experience</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3%</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30">
                <a:tc vMerge="1">
                  <a:txBody>
                    <a:bodyPr/>
                    <a:lstStyle/>
                    <a:p>
                      <a:endParaRPr lang="en-US"/>
                    </a:p>
                  </a:txBody>
                  <a:tcPr/>
                </a:tc>
                <a:tc>
                  <a:txBody>
                    <a:bodyPr/>
                    <a:lstStyle/>
                    <a:p>
                      <a:pPr marL="0" marR="0">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Commitment to AmeriCorps Identification</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3%</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743">
                <a:tc rowSpan="3">
                  <a:txBody>
                    <a:bodyPr/>
                    <a:lstStyle/>
                    <a:p>
                      <a:pPr marL="0" marR="0">
                        <a:spcBef>
                          <a:spcPts val="300"/>
                        </a:spcBef>
                        <a:spcAft>
                          <a:spcPts val="300"/>
                        </a:spcAft>
                        <a:tabLst>
                          <a:tab pos="3276600" algn="l"/>
                        </a:tabLst>
                      </a:pPr>
                      <a:r>
                        <a:rPr lang="en-US" sz="1000" b="0" dirty="0">
                          <a:solidFill>
                            <a:schemeClr val="accent4">
                              <a:lumMod val="75000"/>
                              <a:lumOff val="25000"/>
                            </a:schemeClr>
                          </a:solidFill>
                          <a:effectLst/>
                          <a:latin typeface="Arial"/>
                          <a:ea typeface="Times New Roman"/>
                        </a:rPr>
                        <a:t>Organizational Capability – 25%</a:t>
                      </a:r>
                      <a:endParaRPr lang="en-US" sz="2200" b="1" dirty="0">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Organizational Background and Staffing </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7% recompete /</a:t>
                      </a:r>
                      <a:endParaRPr lang="en-US" sz="2200" b="1">
                        <a:solidFill>
                          <a:schemeClr val="accent4">
                            <a:lumMod val="75000"/>
                            <a:lumOff val="25000"/>
                          </a:schemeClr>
                        </a:solidFill>
                        <a:effectLst/>
                        <a:latin typeface="Times New Roman"/>
                        <a:ea typeface="Times New Roman"/>
                      </a:endParaRPr>
                    </a:p>
                    <a:p>
                      <a:pPr marL="0" marR="0" algn="ctr">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10% new</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060">
                <a:tc vMerge="1">
                  <a:txBody>
                    <a:bodyPr/>
                    <a:lstStyle/>
                    <a:p>
                      <a:endParaRPr lang="en-US"/>
                    </a:p>
                  </a:txBody>
                  <a:tcPr/>
                </a:tc>
                <a:tc>
                  <a:txBody>
                    <a:bodyPr/>
                    <a:lstStyle/>
                    <a:p>
                      <a:pPr marL="0" marR="0">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Compliance and Accountability</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11% recompete / 15% new</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060">
                <a:tc vMerge="1">
                  <a:txBody>
                    <a:bodyPr/>
                    <a:lstStyle/>
                    <a:p>
                      <a:endParaRPr lang="en-US"/>
                    </a:p>
                  </a:txBody>
                  <a:tcPr/>
                </a:tc>
                <a:tc>
                  <a:txBody>
                    <a:bodyPr/>
                    <a:lstStyle/>
                    <a:p>
                      <a:pPr marL="0" marR="0">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Past Performance</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a:solidFill>
                            <a:schemeClr val="accent4">
                              <a:lumMod val="75000"/>
                              <a:lumOff val="25000"/>
                            </a:schemeClr>
                          </a:solidFill>
                          <a:effectLst/>
                          <a:latin typeface="Arial"/>
                          <a:ea typeface="Times New Roman"/>
                        </a:rPr>
                        <a:t>7% recompete /     0% new</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632">
                <a:tc rowSpan="2">
                  <a:txBody>
                    <a:bodyPr/>
                    <a:lstStyle/>
                    <a:p>
                      <a:pPr marL="0" marR="0">
                        <a:spcBef>
                          <a:spcPts val="300"/>
                        </a:spcBef>
                        <a:spcAft>
                          <a:spcPts val="300"/>
                        </a:spcAft>
                        <a:tabLst>
                          <a:tab pos="3276600" algn="l"/>
                        </a:tabLst>
                      </a:pPr>
                      <a:r>
                        <a:rPr lang="en-US" sz="1000" b="0" dirty="0">
                          <a:solidFill>
                            <a:schemeClr val="accent4">
                              <a:lumMod val="75000"/>
                              <a:lumOff val="25000"/>
                            </a:schemeClr>
                          </a:solidFill>
                          <a:effectLst/>
                          <a:latin typeface="Arial"/>
                          <a:ea typeface="Times New Roman"/>
                        </a:rPr>
                        <a:t>Cost Effectiveness &amp; Budget Adequacy – 25%</a:t>
                      </a:r>
                      <a:endParaRPr lang="en-US" sz="2200" b="1" dirty="0">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3276600" algn="l"/>
                        </a:tabLst>
                      </a:pPr>
                      <a:r>
                        <a:rPr lang="en-US" sz="1000" b="0" dirty="0">
                          <a:solidFill>
                            <a:schemeClr val="accent4">
                              <a:lumMod val="75000"/>
                              <a:lumOff val="25000"/>
                            </a:schemeClr>
                          </a:solidFill>
                          <a:effectLst/>
                          <a:latin typeface="Arial"/>
                          <a:ea typeface="Times New Roman"/>
                        </a:rPr>
                        <a:t>Cost Effectiveness</a:t>
                      </a:r>
                      <a:endParaRPr lang="en-US" sz="2200" b="1" dirty="0">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dirty="0">
                          <a:solidFill>
                            <a:schemeClr val="accent4">
                              <a:lumMod val="75000"/>
                              <a:lumOff val="25000"/>
                            </a:schemeClr>
                          </a:solidFill>
                          <a:effectLst/>
                          <a:latin typeface="Arial"/>
                          <a:ea typeface="Times New Roman"/>
                        </a:rPr>
                        <a:t>18%</a:t>
                      </a:r>
                      <a:endParaRPr lang="en-US" sz="2200" b="1" dirty="0">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30">
                <a:tc vMerge="1">
                  <a:txBody>
                    <a:bodyPr/>
                    <a:lstStyle/>
                    <a:p>
                      <a:endParaRPr lang="en-US"/>
                    </a:p>
                  </a:txBody>
                  <a:tcPr/>
                </a:tc>
                <a:tc>
                  <a:txBody>
                    <a:bodyPr/>
                    <a:lstStyle/>
                    <a:p>
                      <a:pPr marL="0" marR="0">
                        <a:spcBef>
                          <a:spcPts val="300"/>
                        </a:spcBef>
                        <a:spcAft>
                          <a:spcPts val="300"/>
                        </a:spcAft>
                        <a:tabLst>
                          <a:tab pos="3276600" algn="l"/>
                        </a:tabLst>
                      </a:pPr>
                      <a:r>
                        <a:rPr lang="en-US" sz="1000" b="0" dirty="0">
                          <a:solidFill>
                            <a:schemeClr val="accent4">
                              <a:lumMod val="75000"/>
                              <a:lumOff val="25000"/>
                            </a:schemeClr>
                          </a:solidFill>
                          <a:effectLst/>
                          <a:latin typeface="Arial"/>
                          <a:ea typeface="Times New Roman"/>
                        </a:rPr>
                        <a:t>Budget Adequacy</a:t>
                      </a:r>
                      <a:endParaRPr lang="en-US" sz="2200" b="1" dirty="0">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3276600" algn="l"/>
                        </a:tabLst>
                      </a:pPr>
                      <a:r>
                        <a:rPr lang="en-US" sz="1000" b="0" dirty="0">
                          <a:solidFill>
                            <a:schemeClr val="accent4">
                              <a:lumMod val="75000"/>
                              <a:lumOff val="25000"/>
                            </a:schemeClr>
                          </a:solidFill>
                          <a:effectLst/>
                          <a:latin typeface="Arial"/>
                          <a:ea typeface="Times New Roman"/>
                        </a:rPr>
                        <a:t>7%</a:t>
                      </a:r>
                      <a:endParaRPr lang="en-US" sz="2200" b="1" dirty="0">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014">
                <a:tc gridSpan="2">
                  <a:txBody>
                    <a:bodyPr/>
                    <a:lstStyle/>
                    <a:p>
                      <a:pPr marL="0" marR="0">
                        <a:spcBef>
                          <a:spcPts val="300"/>
                        </a:spcBef>
                        <a:spcAft>
                          <a:spcPts val="300"/>
                        </a:spcAft>
                        <a:tabLst>
                          <a:tab pos="3276600" algn="l"/>
                        </a:tabLst>
                      </a:pPr>
                      <a:r>
                        <a:rPr lang="en-US" sz="1000" b="1">
                          <a:solidFill>
                            <a:schemeClr val="accent4">
                              <a:lumMod val="75000"/>
                              <a:lumOff val="25000"/>
                            </a:schemeClr>
                          </a:solidFill>
                          <a:effectLst/>
                          <a:latin typeface="Arial"/>
                          <a:ea typeface="Times New Roman"/>
                        </a:rPr>
                        <a:t>Total Weights</a:t>
                      </a:r>
                      <a:endParaRPr lang="en-US" sz="2200" b="1">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300"/>
                        </a:spcBef>
                        <a:spcAft>
                          <a:spcPts val="300"/>
                        </a:spcAft>
                        <a:tabLst>
                          <a:tab pos="3276600" algn="l"/>
                        </a:tabLst>
                      </a:pPr>
                      <a:r>
                        <a:rPr lang="en-US" sz="1000" b="1" dirty="0">
                          <a:solidFill>
                            <a:schemeClr val="accent4">
                              <a:lumMod val="75000"/>
                              <a:lumOff val="25000"/>
                            </a:schemeClr>
                          </a:solidFill>
                          <a:effectLst/>
                          <a:latin typeface="Arial"/>
                          <a:ea typeface="Times New Roman"/>
                        </a:rPr>
                        <a:t>100%</a:t>
                      </a:r>
                      <a:endParaRPr lang="en-US" sz="2200" b="1" dirty="0">
                        <a:solidFill>
                          <a:schemeClr val="accent4">
                            <a:lumMod val="75000"/>
                            <a:lumOff val="25000"/>
                          </a:schemeClr>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7108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Major Pieces </a:t>
            </a:r>
            <a:br>
              <a:rPr lang="en-US" altLang="en-US" sz="4000" dirty="0" smtClean="0">
                <a:solidFill>
                  <a:schemeClr val="accent2"/>
                </a:solidFill>
                <a:latin typeface="Arial Black" pitchFamily="34" charset="0"/>
              </a:rPr>
            </a:br>
            <a:r>
              <a:rPr lang="en-US" altLang="en-US" sz="4000" dirty="0" smtClean="0">
                <a:solidFill>
                  <a:schemeClr val="accent2"/>
                </a:solidFill>
                <a:latin typeface="Arial Black" pitchFamily="34" charset="0"/>
              </a:rPr>
              <a:t>of the Application</a:t>
            </a:r>
            <a:endParaRPr lang="en-US" sz="40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Program Narrative</a:t>
            </a:r>
          </a:p>
          <a:p>
            <a:r>
              <a:rPr lang="en-US" dirty="0" smtClean="0">
                <a:solidFill>
                  <a:schemeClr val="accent4">
                    <a:lumMod val="75000"/>
                    <a:lumOff val="25000"/>
                  </a:schemeClr>
                </a:solidFill>
              </a:rPr>
              <a:t>Program Diagram</a:t>
            </a:r>
          </a:p>
          <a:p>
            <a:r>
              <a:rPr lang="en-US" dirty="0" smtClean="0">
                <a:solidFill>
                  <a:schemeClr val="accent4">
                    <a:lumMod val="75000"/>
                    <a:lumOff val="25000"/>
                  </a:schemeClr>
                </a:solidFill>
              </a:rPr>
              <a:t>Budget Narrative &amp; Budget Form</a:t>
            </a:r>
          </a:p>
          <a:p>
            <a:r>
              <a:rPr lang="en-US" dirty="0" smtClean="0">
                <a:solidFill>
                  <a:schemeClr val="accent4">
                    <a:lumMod val="75000"/>
                    <a:lumOff val="25000"/>
                  </a:schemeClr>
                </a:solidFill>
              </a:rPr>
              <a:t>Logic Model</a:t>
            </a:r>
          </a:p>
          <a:p>
            <a:r>
              <a:rPr lang="en-US" dirty="0" smtClean="0">
                <a:solidFill>
                  <a:schemeClr val="accent4">
                    <a:lumMod val="75000"/>
                    <a:lumOff val="25000"/>
                  </a:schemeClr>
                </a:solidFill>
              </a:rPr>
              <a:t>Performance Measurement Worksheet</a:t>
            </a:r>
          </a:p>
        </p:txBody>
      </p:sp>
    </p:spTree>
    <p:extLst>
      <p:ext uri="{BB962C8B-B14F-4D97-AF65-F5344CB8AC3E}">
        <p14:creationId xmlns:p14="http://schemas.microsoft.com/office/powerpoint/2010/main" val="2648889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Program Narrative</a:t>
            </a:r>
            <a:endParaRPr lang="en-US" sz="40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Program Design</a:t>
            </a:r>
          </a:p>
          <a:p>
            <a:pPr lvl="1"/>
            <a:r>
              <a:rPr lang="en-US" dirty="0" smtClean="0">
                <a:solidFill>
                  <a:schemeClr val="accent4">
                    <a:lumMod val="75000"/>
                    <a:lumOff val="25000"/>
                  </a:schemeClr>
                </a:solidFill>
              </a:rPr>
              <a:t>Problem/Need</a:t>
            </a:r>
          </a:p>
          <a:p>
            <a:pPr lvl="1"/>
            <a:r>
              <a:rPr lang="en-US" dirty="0" smtClean="0">
                <a:solidFill>
                  <a:schemeClr val="accent4">
                    <a:lumMod val="75000"/>
                    <a:lumOff val="25000"/>
                  </a:schemeClr>
                </a:solidFill>
              </a:rPr>
              <a:t>Theory of Change and Logic Model</a:t>
            </a:r>
          </a:p>
          <a:p>
            <a:pPr lvl="1"/>
            <a:r>
              <a:rPr lang="en-US" dirty="0" smtClean="0">
                <a:solidFill>
                  <a:schemeClr val="accent4">
                    <a:lumMod val="75000"/>
                    <a:lumOff val="25000"/>
                  </a:schemeClr>
                </a:solidFill>
              </a:rPr>
              <a:t>Evidence Base</a:t>
            </a:r>
          </a:p>
          <a:p>
            <a:pPr lvl="1"/>
            <a:r>
              <a:rPr lang="en-US" dirty="0" smtClean="0">
                <a:solidFill>
                  <a:schemeClr val="accent4">
                    <a:lumMod val="75000"/>
                    <a:lumOff val="25000"/>
                  </a:schemeClr>
                </a:solidFill>
              </a:rPr>
              <a:t>Notice Priority</a:t>
            </a:r>
          </a:p>
          <a:p>
            <a:pPr lvl="1"/>
            <a:r>
              <a:rPr lang="en-US" dirty="0" smtClean="0">
                <a:solidFill>
                  <a:schemeClr val="accent4">
                    <a:lumMod val="75000"/>
                    <a:lumOff val="25000"/>
                  </a:schemeClr>
                </a:solidFill>
              </a:rPr>
              <a:t>Member Training</a:t>
            </a:r>
          </a:p>
          <a:p>
            <a:pPr lvl="1"/>
            <a:r>
              <a:rPr lang="en-US" dirty="0" smtClean="0">
                <a:solidFill>
                  <a:schemeClr val="accent4">
                    <a:lumMod val="75000"/>
                    <a:lumOff val="25000"/>
                  </a:schemeClr>
                </a:solidFill>
              </a:rPr>
              <a:t>Member Supervision</a:t>
            </a:r>
          </a:p>
          <a:p>
            <a:pPr lvl="1"/>
            <a:r>
              <a:rPr lang="en-US" dirty="0" smtClean="0">
                <a:solidFill>
                  <a:schemeClr val="accent4">
                    <a:lumMod val="75000"/>
                    <a:lumOff val="25000"/>
                  </a:schemeClr>
                </a:solidFill>
              </a:rPr>
              <a:t>Member Experience</a:t>
            </a:r>
          </a:p>
          <a:p>
            <a:pPr lvl="1"/>
            <a:r>
              <a:rPr lang="en-US" dirty="0" smtClean="0">
                <a:solidFill>
                  <a:schemeClr val="accent4">
                    <a:lumMod val="75000"/>
                    <a:lumOff val="25000"/>
                  </a:schemeClr>
                </a:solidFill>
              </a:rPr>
              <a:t>Commitment to AmeriCorps Identification</a:t>
            </a:r>
            <a:endParaRPr lang="en-US" dirty="0">
              <a:solidFill>
                <a:schemeClr val="accent4">
                  <a:lumMod val="75000"/>
                  <a:lumOff val="25000"/>
                </a:schemeClr>
              </a:solidFill>
            </a:endParaRPr>
          </a:p>
        </p:txBody>
      </p:sp>
    </p:spTree>
    <p:extLst>
      <p:ext uri="{BB962C8B-B14F-4D97-AF65-F5344CB8AC3E}">
        <p14:creationId xmlns:p14="http://schemas.microsoft.com/office/powerpoint/2010/main" val="1016607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Program Narrative</a:t>
            </a:r>
            <a:endParaRPr lang="en-US" sz="40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Organizational Capability</a:t>
            </a:r>
          </a:p>
          <a:p>
            <a:pPr lvl="1"/>
            <a:r>
              <a:rPr lang="en-US" dirty="0" smtClean="0">
                <a:solidFill>
                  <a:schemeClr val="accent4">
                    <a:lumMod val="75000"/>
                    <a:lumOff val="25000"/>
                  </a:schemeClr>
                </a:solidFill>
              </a:rPr>
              <a:t>Organizational Background and Staffing</a:t>
            </a:r>
          </a:p>
          <a:p>
            <a:pPr lvl="1"/>
            <a:r>
              <a:rPr lang="en-US" dirty="0" smtClean="0">
                <a:solidFill>
                  <a:schemeClr val="accent4">
                    <a:lumMod val="75000"/>
                    <a:lumOff val="25000"/>
                  </a:schemeClr>
                </a:solidFill>
              </a:rPr>
              <a:t>Compliance and Accountability</a:t>
            </a:r>
          </a:p>
          <a:p>
            <a:pPr lvl="1"/>
            <a:r>
              <a:rPr lang="en-US" dirty="0" smtClean="0">
                <a:solidFill>
                  <a:schemeClr val="accent4">
                    <a:lumMod val="75000"/>
                    <a:lumOff val="25000"/>
                  </a:schemeClr>
                </a:solidFill>
              </a:rPr>
              <a:t>Past Performance for Current Grantees and Former Grantees Only</a:t>
            </a:r>
            <a:endParaRPr lang="en-US" dirty="0">
              <a:solidFill>
                <a:schemeClr val="accent4">
                  <a:lumMod val="75000"/>
                  <a:lumOff val="25000"/>
                </a:schemeClr>
              </a:solidFill>
            </a:endParaRPr>
          </a:p>
          <a:p>
            <a:r>
              <a:rPr lang="en-US" dirty="0" smtClean="0">
                <a:solidFill>
                  <a:schemeClr val="accent4">
                    <a:lumMod val="75000"/>
                    <a:lumOff val="25000"/>
                  </a:schemeClr>
                </a:solidFill>
              </a:rPr>
              <a:t>Cost Effectiveness and Budget Adequacy</a:t>
            </a:r>
          </a:p>
          <a:p>
            <a:pPr lvl="1"/>
            <a:r>
              <a:rPr lang="en-US" dirty="0" smtClean="0">
                <a:solidFill>
                  <a:schemeClr val="accent4">
                    <a:lumMod val="75000"/>
                    <a:lumOff val="25000"/>
                  </a:schemeClr>
                </a:solidFill>
              </a:rPr>
              <a:t>Cost Effectiveness</a:t>
            </a:r>
          </a:p>
          <a:p>
            <a:pPr lvl="1"/>
            <a:r>
              <a:rPr lang="en-US" dirty="0" smtClean="0">
                <a:solidFill>
                  <a:schemeClr val="accent4">
                    <a:lumMod val="75000"/>
                    <a:lumOff val="25000"/>
                  </a:schemeClr>
                </a:solidFill>
              </a:rPr>
              <a:t>Budget Adequacy</a:t>
            </a:r>
          </a:p>
          <a:p>
            <a:r>
              <a:rPr lang="en-US" dirty="0" smtClean="0">
                <a:solidFill>
                  <a:schemeClr val="accent4">
                    <a:lumMod val="75000"/>
                    <a:lumOff val="25000"/>
                  </a:schemeClr>
                </a:solidFill>
              </a:rPr>
              <a:t>Evaluation Summary or Plan</a:t>
            </a:r>
          </a:p>
        </p:txBody>
      </p:sp>
    </p:spTree>
    <p:extLst>
      <p:ext uri="{BB962C8B-B14F-4D97-AF65-F5344CB8AC3E}">
        <p14:creationId xmlns:p14="http://schemas.microsoft.com/office/powerpoint/2010/main" val="1373949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smtClean="0">
                <a:solidFill>
                  <a:schemeClr val="accent2"/>
                </a:solidFill>
                <a:latin typeface="Arial Black" pitchFamily="34" charset="0"/>
              </a:rPr>
              <a:t>Important Dates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4628545"/>
              </p:ext>
            </p:extLst>
          </p:nvPr>
        </p:nvGraphicFramePr>
        <p:xfrm>
          <a:off x="1143000" y="1600200"/>
          <a:ext cx="7620000" cy="4124960"/>
        </p:xfrm>
        <a:graphic>
          <a:graphicData uri="http://schemas.openxmlformats.org/drawingml/2006/table">
            <a:tbl>
              <a:tblPr firstRow="1" bandRow="1">
                <a:tableStyleId>{2D5ABB26-0587-4C30-8999-92F81FD0307C}</a:tableStyleId>
              </a:tblPr>
              <a:tblGrid>
                <a:gridCol w="3124200"/>
                <a:gridCol w="4495800"/>
              </a:tblGrid>
              <a:tr h="370840">
                <a:tc>
                  <a:txBody>
                    <a:bodyPr/>
                    <a:lstStyle/>
                    <a:p>
                      <a:r>
                        <a:rPr lang="en-US" sz="1600" dirty="0" smtClean="0">
                          <a:solidFill>
                            <a:schemeClr val="accent4">
                              <a:lumMod val="75000"/>
                              <a:lumOff val="25000"/>
                            </a:schemeClr>
                          </a:solidFill>
                        </a:rPr>
                        <a:t>November</a:t>
                      </a:r>
                      <a:r>
                        <a:rPr lang="en-US" sz="1600" baseline="0" dirty="0" smtClean="0">
                          <a:solidFill>
                            <a:schemeClr val="accent4">
                              <a:lumMod val="75000"/>
                              <a:lumOff val="25000"/>
                            </a:schemeClr>
                          </a:solidFill>
                        </a:rPr>
                        <a:t> 3, 2014</a:t>
                      </a:r>
                      <a:endParaRPr lang="en-US" sz="1600" b="0" dirty="0">
                        <a:solidFill>
                          <a:schemeClr val="accent4">
                            <a:lumMod val="75000"/>
                            <a:lumOff val="25000"/>
                          </a:schemeClr>
                        </a:solidFill>
                      </a:endParaRPr>
                    </a:p>
                  </a:txBody>
                  <a:tcPr/>
                </a:tc>
                <a:tc>
                  <a:txBody>
                    <a:bodyPr/>
                    <a:lstStyle/>
                    <a:p>
                      <a:r>
                        <a:rPr lang="en-US" sz="1600" dirty="0" smtClean="0">
                          <a:solidFill>
                            <a:schemeClr val="accent4">
                              <a:lumMod val="75000"/>
                              <a:lumOff val="25000"/>
                            </a:schemeClr>
                          </a:solidFill>
                        </a:rPr>
                        <a:t>Notice of Intent to Apply Due by 4:00pm</a:t>
                      </a:r>
                      <a:endParaRPr lang="en-US" sz="1600" b="0" dirty="0">
                        <a:solidFill>
                          <a:schemeClr val="accent4">
                            <a:lumMod val="75000"/>
                            <a:lumOff val="25000"/>
                          </a:schemeClr>
                        </a:solidFill>
                      </a:endParaRPr>
                    </a:p>
                  </a:txBody>
                  <a:tcPr/>
                </a:tc>
              </a:tr>
              <a:tr h="370840">
                <a:tc>
                  <a:txBody>
                    <a:bodyPr/>
                    <a:lstStyle/>
                    <a:p>
                      <a:r>
                        <a:rPr lang="en-US" sz="1600" dirty="0" smtClean="0">
                          <a:solidFill>
                            <a:schemeClr val="accent4">
                              <a:lumMod val="75000"/>
                              <a:lumOff val="25000"/>
                            </a:schemeClr>
                          </a:solidFill>
                        </a:rPr>
                        <a:t>November 24, 2014</a:t>
                      </a:r>
                      <a:endParaRPr lang="en-US" sz="1600" b="0" dirty="0">
                        <a:solidFill>
                          <a:schemeClr val="accent4">
                            <a:lumMod val="75000"/>
                            <a:lumOff val="25000"/>
                          </a:schemeClr>
                        </a:solidFill>
                      </a:endParaRPr>
                    </a:p>
                  </a:txBody>
                  <a:tcPr/>
                </a:tc>
                <a:tc>
                  <a:txBody>
                    <a:bodyPr/>
                    <a:lstStyle/>
                    <a:p>
                      <a:r>
                        <a:rPr lang="en-US" sz="1600" b="0" dirty="0" smtClean="0">
                          <a:solidFill>
                            <a:schemeClr val="accent4">
                              <a:lumMod val="75000"/>
                              <a:lumOff val="25000"/>
                            </a:schemeClr>
                          </a:solidFill>
                        </a:rPr>
                        <a:t>Applications Due by 5:00pm</a:t>
                      </a:r>
                      <a:endParaRPr lang="en-US" sz="1600" b="0" dirty="0">
                        <a:solidFill>
                          <a:schemeClr val="accent4">
                            <a:lumMod val="75000"/>
                            <a:lumOff val="25000"/>
                          </a:schemeClr>
                        </a:solidFill>
                      </a:endParaRPr>
                    </a:p>
                  </a:txBody>
                  <a:tcPr/>
                </a:tc>
              </a:tr>
              <a:tr h="370840">
                <a:tc>
                  <a:txBody>
                    <a:bodyPr/>
                    <a:lstStyle/>
                    <a:p>
                      <a:r>
                        <a:rPr lang="en-US" sz="1600" b="0" dirty="0" smtClean="0">
                          <a:solidFill>
                            <a:schemeClr val="accent4">
                              <a:lumMod val="75000"/>
                              <a:lumOff val="25000"/>
                            </a:schemeClr>
                          </a:solidFill>
                        </a:rPr>
                        <a:t>Week of December 22, 2014</a:t>
                      </a:r>
                      <a:endParaRPr lang="en-US" sz="1600" b="0" dirty="0">
                        <a:solidFill>
                          <a:schemeClr val="accent4">
                            <a:lumMod val="75000"/>
                            <a:lumOff val="25000"/>
                          </a:schemeClr>
                        </a:solidFill>
                      </a:endParaRPr>
                    </a:p>
                  </a:txBody>
                  <a:tcPr/>
                </a:tc>
                <a:tc>
                  <a:txBody>
                    <a:bodyPr/>
                    <a:lstStyle/>
                    <a:p>
                      <a:r>
                        <a:rPr lang="en-US" sz="1600" b="0" dirty="0" smtClean="0">
                          <a:solidFill>
                            <a:schemeClr val="accent4">
                              <a:lumMod val="75000"/>
                              <a:lumOff val="25000"/>
                            </a:schemeClr>
                          </a:solidFill>
                        </a:rPr>
                        <a:t>Clarification</a:t>
                      </a:r>
                      <a:r>
                        <a:rPr lang="en-US" sz="1600" b="0" baseline="0" dirty="0" smtClean="0">
                          <a:solidFill>
                            <a:schemeClr val="accent4">
                              <a:lumMod val="75000"/>
                              <a:lumOff val="25000"/>
                            </a:schemeClr>
                          </a:solidFill>
                        </a:rPr>
                        <a:t> Requests for Competitive</a:t>
                      </a:r>
                      <a:endParaRPr lang="en-US" sz="1600" b="0" dirty="0">
                        <a:solidFill>
                          <a:schemeClr val="accent4">
                            <a:lumMod val="75000"/>
                            <a:lumOff val="25000"/>
                          </a:schemeClr>
                        </a:solidFill>
                      </a:endParaRPr>
                    </a:p>
                  </a:txBody>
                  <a:tcPr/>
                </a:tc>
              </a:tr>
              <a:tr h="370840">
                <a:tc>
                  <a:txBody>
                    <a:bodyPr/>
                    <a:lstStyle/>
                    <a:p>
                      <a:r>
                        <a:rPr lang="en-US" sz="1600" b="0" dirty="0" smtClean="0">
                          <a:solidFill>
                            <a:schemeClr val="accent4">
                              <a:lumMod val="75000"/>
                              <a:lumOff val="25000"/>
                            </a:schemeClr>
                          </a:solidFill>
                        </a:rPr>
                        <a:t>Dec. 29,</a:t>
                      </a:r>
                      <a:r>
                        <a:rPr lang="en-US" sz="1600" b="0" baseline="0" dirty="0" smtClean="0">
                          <a:solidFill>
                            <a:schemeClr val="accent4">
                              <a:lumMod val="75000"/>
                              <a:lumOff val="25000"/>
                            </a:schemeClr>
                          </a:solidFill>
                        </a:rPr>
                        <a:t> 2014 – Jan. 2, 2015</a:t>
                      </a:r>
                      <a:endParaRPr lang="en-US" sz="1600" b="0" dirty="0">
                        <a:solidFill>
                          <a:schemeClr val="accent4">
                            <a:lumMod val="75000"/>
                            <a:lumOff val="25000"/>
                          </a:schemeClr>
                        </a:solidFill>
                      </a:endParaRPr>
                    </a:p>
                  </a:txBody>
                  <a:tcPr/>
                </a:tc>
                <a:tc>
                  <a:txBody>
                    <a:bodyPr/>
                    <a:lstStyle/>
                    <a:p>
                      <a:r>
                        <a:rPr lang="en-US" sz="1600" b="0" dirty="0" smtClean="0">
                          <a:solidFill>
                            <a:schemeClr val="accent4">
                              <a:lumMod val="75000"/>
                              <a:lumOff val="25000"/>
                            </a:schemeClr>
                          </a:solidFill>
                        </a:rPr>
                        <a:t>In-person</a:t>
                      </a:r>
                      <a:r>
                        <a:rPr lang="en-US" sz="1600" b="0" baseline="0" dirty="0" smtClean="0">
                          <a:solidFill>
                            <a:schemeClr val="accent4">
                              <a:lumMod val="75000"/>
                              <a:lumOff val="25000"/>
                            </a:schemeClr>
                          </a:solidFill>
                        </a:rPr>
                        <a:t> Clarification Interview</a:t>
                      </a:r>
                      <a:endParaRPr lang="en-US" sz="1600" b="0" dirty="0">
                        <a:solidFill>
                          <a:schemeClr val="accent4">
                            <a:lumMod val="75000"/>
                            <a:lumOff val="25000"/>
                          </a:schemeClr>
                        </a:solidFill>
                      </a:endParaRPr>
                    </a:p>
                  </a:txBody>
                  <a:tcPr/>
                </a:tc>
              </a:tr>
              <a:tr h="370840">
                <a:tc>
                  <a:txBody>
                    <a:bodyPr/>
                    <a:lstStyle/>
                    <a:p>
                      <a:r>
                        <a:rPr lang="en-US" sz="1600" b="0" dirty="0" smtClean="0">
                          <a:solidFill>
                            <a:schemeClr val="accent4">
                              <a:lumMod val="75000"/>
                              <a:lumOff val="25000"/>
                            </a:schemeClr>
                          </a:solidFill>
                        </a:rPr>
                        <a:t>January 5, 2015</a:t>
                      </a:r>
                      <a:endParaRPr lang="en-US" sz="1600" b="0" dirty="0">
                        <a:solidFill>
                          <a:schemeClr val="accent4">
                            <a:lumMod val="75000"/>
                            <a:lumOff val="25000"/>
                          </a:schemeClr>
                        </a:solidFill>
                      </a:endParaRPr>
                    </a:p>
                  </a:txBody>
                  <a:tcPr/>
                </a:tc>
                <a:tc>
                  <a:txBody>
                    <a:bodyPr/>
                    <a:lstStyle/>
                    <a:p>
                      <a:r>
                        <a:rPr lang="en-US" sz="1600" b="0" dirty="0" smtClean="0">
                          <a:solidFill>
                            <a:schemeClr val="accent4">
                              <a:lumMod val="75000"/>
                              <a:lumOff val="25000"/>
                            </a:schemeClr>
                          </a:solidFill>
                        </a:rPr>
                        <a:t>Clarification Response/Competitive Rewrite</a:t>
                      </a:r>
                      <a:r>
                        <a:rPr lang="en-US" sz="1600" b="0" baseline="0" dirty="0" smtClean="0">
                          <a:solidFill>
                            <a:schemeClr val="accent4">
                              <a:lumMod val="75000"/>
                              <a:lumOff val="25000"/>
                            </a:schemeClr>
                          </a:solidFill>
                        </a:rPr>
                        <a:t> Due to CV</a:t>
                      </a:r>
                      <a:endParaRPr lang="en-US" sz="1600" b="0" dirty="0">
                        <a:solidFill>
                          <a:schemeClr val="accent4">
                            <a:lumMod val="75000"/>
                            <a:lumOff val="25000"/>
                          </a:schemeClr>
                        </a:solidFill>
                      </a:endParaRPr>
                    </a:p>
                  </a:txBody>
                  <a:tcPr/>
                </a:tc>
              </a:tr>
              <a:tr h="370840">
                <a:tc>
                  <a:txBody>
                    <a:bodyPr/>
                    <a:lstStyle/>
                    <a:p>
                      <a:r>
                        <a:rPr lang="en-US" sz="1600" b="0" dirty="0" smtClean="0">
                          <a:solidFill>
                            <a:schemeClr val="accent4">
                              <a:lumMod val="75000"/>
                              <a:lumOff val="25000"/>
                            </a:schemeClr>
                          </a:solidFill>
                        </a:rPr>
                        <a:t>January 16,</a:t>
                      </a:r>
                      <a:r>
                        <a:rPr lang="en-US" sz="1600" b="0" baseline="0" dirty="0" smtClean="0">
                          <a:solidFill>
                            <a:schemeClr val="accent4">
                              <a:lumMod val="75000"/>
                              <a:lumOff val="25000"/>
                            </a:schemeClr>
                          </a:solidFill>
                        </a:rPr>
                        <a:t> 2015</a:t>
                      </a:r>
                      <a:endParaRPr lang="en-US" sz="1600" b="0" dirty="0">
                        <a:solidFill>
                          <a:schemeClr val="accent4">
                            <a:lumMod val="75000"/>
                            <a:lumOff val="25000"/>
                          </a:schemeClr>
                        </a:solidFill>
                      </a:endParaRPr>
                    </a:p>
                  </a:txBody>
                  <a:tcPr/>
                </a:tc>
                <a:tc>
                  <a:txBody>
                    <a:bodyPr/>
                    <a:lstStyle/>
                    <a:p>
                      <a:r>
                        <a:rPr lang="en-US" sz="1600" b="0" dirty="0" smtClean="0">
                          <a:solidFill>
                            <a:schemeClr val="accent4">
                              <a:lumMod val="75000"/>
                              <a:lumOff val="25000"/>
                            </a:schemeClr>
                          </a:solidFill>
                        </a:rPr>
                        <a:t>Competitive Applications due in </a:t>
                      </a:r>
                      <a:r>
                        <a:rPr lang="en-US" sz="1600" b="0" dirty="0" err="1" smtClean="0">
                          <a:solidFill>
                            <a:schemeClr val="accent4">
                              <a:lumMod val="75000"/>
                              <a:lumOff val="25000"/>
                            </a:schemeClr>
                          </a:solidFill>
                        </a:rPr>
                        <a:t>eGrants</a:t>
                      </a:r>
                      <a:endParaRPr lang="en-US" sz="1600" b="0" dirty="0">
                        <a:solidFill>
                          <a:schemeClr val="accent4">
                            <a:lumMod val="75000"/>
                            <a:lumOff val="25000"/>
                          </a:schemeClr>
                        </a:solidFill>
                      </a:endParaRPr>
                    </a:p>
                  </a:txBody>
                  <a:tcPr/>
                </a:tc>
              </a:tr>
              <a:tr h="370840">
                <a:tc>
                  <a:txBody>
                    <a:bodyPr/>
                    <a:lstStyle/>
                    <a:p>
                      <a:r>
                        <a:rPr lang="en-US" sz="1600" b="0" dirty="0" smtClean="0">
                          <a:solidFill>
                            <a:schemeClr val="accent4">
                              <a:lumMod val="75000"/>
                              <a:lumOff val="25000"/>
                            </a:schemeClr>
                          </a:solidFill>
                        </a:rPr>
                        <a:t>January</a:t>
                      </a:r>
                      <a:r>
                        <a:rPr lang="en-US" sz="1600" b="0" baseline="0" dirty="0" smtClean="0">
                          <a:solidFill>
                            <a:schemeClr val="accent4">
                              <a:lumMod val="75000"/>
                              <a:lumOff val="25000"/>
                            </a:schemeClr>
                          </a:solidFill>
                        </a:rPr>
                        <a:t> 17-21, 2015</a:t>
                      </a:r>
                      <a:endParaRPr lang="en-US" sz="1600" b="0" dirty="0">
                        <a:solidFill>
                          <a:schemeClr val="accent4">
                            <a:lumMod val="75000"/>
                            <a:lumOff val="25000"/>
                          </a:schemeClr>
                        </a:solidFill>
                      </a:endParaRPr>
                    </a:p>
                  </a:txBody>
                  <a:tcPr/>
                </a:tc>
                <a:tc>
                  <a:txBody>
                    <a:bodyPr/>
                    <a:lstStyle/>
                    <a:p>
                      <a:r>
                        <a:rPr lang="en-US" sz="1600" b="0" dirty="0" err="1" smtClean="0">
                          <a:solidFill>
                            <a:schemeClr val="accent4">
                              <a:lumMod val="75000"/>
                              <a:lumOff val="25000"/>
                            </a:schemeClr>
                          </a:solidFill>
                        </a:rPr>
                        <a:t>eGrants</a:t>
                      </a:r>
                      <a:r>
                        <a:rPr lang="en-US" sz="1600" b="0" dirty="0" smtClean="0">
                          <a:solidFill>
                            <a:schemeClr val="accent4">
                              <a:lumMod val="75000"/>
                              <a:lumOff val="25000"/>
                            </a:schemeClr>
                          </a:solidFill>
                        </a:rPr>
                        <a:t> Application Review/Final Edits</a:t>
                      </a:r>
                      <a:endParaRPr lang="en-US" sz="1600" b="0" dirty="0">
                        <a:solidFill>
                          <a:schemeClr val="accent4">
                            <a:lumMod val="75000"/>
                            <a:lumOff val="25000"/>
                          </a:schemeClr>
                        </a:solidFill>
                      </a:endParaRPr>
                    </a:p>
                  </a:txBody>
                  <a:tcPr/>
                </a:tc>
              </a:tr>
              <a:tr h="370840">
                <a:tc>
                  <a:txBody>
                    <a:bodyPr/>
                    <a:lstStyle/>
                    <a:p>
                      <a:r>
                        <a:rPr lang="en-US" sz="1600" b="0" dirty="0" smtClean="0">
                          <a:solidFill>
                            <a:schemeClr val="accent4">
                              <a:lumMod val="75000"/>
                              <a:lumOff val="25000"/>
                            </a:schemeClr>
                          </a:solidFill>
                        </a:rPr>
                        <a:t>April 2015</a:t>
                      </a:r>
                      <a:endParaRPr lang="en-US" sz="1600" b="0" dirty="0">
                        <a:solidFill>
                          <a:schemeClr val="accent4">
                            <a:lumMod val="75000"/>
                            <a:lumOff val="25000"/>
                          </a:schemeClr>
                        </a:solidFill>
                      </a:endParaRPr>
                    </a:p>
                  </a:txBody>
                  <a:tcPr/>
                </a:tc>
                <a:tc>
                  <a:txBody>
                    <a:bodyPr/>
                    <a:lstStyle/>
                    <a:p>
                      <a:r>
                        <a:rPr lang="en-US" sz="1600" b="0" dirty="0" smtClean="0">
                          <a:solidFill>
                            <a:schemeClr val="accent4">
                              <a:lumMod val="75000"/>
                              <a:lumOff val="25000"/>
                            </a:schemeClr>
                          </a:solidFill>
                        </a:rPr>
                        <a:t>CV Issues</a:t>
                      </a:r>
                      <a:r>
                        <a:rPr lang="en-US" sz="1600" b="0" baseline="0" dirty="0" smtClean="0">
                          <a:solidFill>
                            <a:schemeClr val="accent4">
                              <a:lumMod val="75000"/>
                              <a:lumOff val="25000"/>
                            </a:schemeClr>
                          </a:solidFill>
                        </a:rPr>
                        <a:t> Clarification Request for Formula Waitlist</a:t>
                      </a:r>
                    </a:p>
                  </a:txBody>
                  <a:tcPr/>
                </a:tc>
              </a:tr>
              <a:tr h="370840">
                <a:tc>
                  <a:txBody>
                    <a:bodyPr/>
                    <a:lstStyle/>
                    <a:p>
                      <a:r>
                        <a:rPr lang="en-US" sz="1600" b="0" dirty="0" smtClean="0">
                          <a:solidFill>
                            <a:schemeClr val="accent4">
                              <a:lumMod val="75000"/>
                              <a:lumOff val="25000"/>
                            </a:schemeClr>
                          </a:solidFill>
                        </a:rPr>
                        <a:t>June 2015</a:t>
                      </a:r>
                      <a:endParaRPr lang="en-US" sz="1600" b="0" dirty="0">
                        <a:solidFill>
                          <a:schemeClr val="accent4">
                            <a:lumMod val="75000"/>
                            <a:lumOff val="25000"/>
                          </a:schemeClr>
                        </a:solidFill>
                      </a:endParaRPr>
                    </a:p>
                  </a:txBody>
                  <a:tcPr/>
                </a:tc>
                <a:tc>
                  <a:txBody>
                    <a:bodyPr/>
                    <a:lstStyle/>
                    <a:p>
                      <a:r>
                        <a:rPr lang="en-US" sz="1600" b="0" baseline="0" dirty="0" smtClean="0">
                          <a:solidFill>
                            <a:schemeClr val="accent4">
                              <a:lumMod val="75000"/>
                              <a:lumOff val="25000"/>
                            </a:schemeClr>
                          </a:solidFill>
                        </a:rPr>
                        <a:t>Funding Results Announced</a:t>
                      </a:r>
                    </a:p>
                  </a:txBody>
                  <a:tcPr/>
                </a:tc>
              </a:tr>
              <a:tr h="370840">
                <a:tc>
                  <a:txBody>
                    <a:bodyPr/>
                    <a:lstStyle/>
                    <a:p>
                      <a:r>
                        <a:rPr lang="en-US" sz="1600" b="0" dirty="0" smtClean="0">
                          <a:solidFill>
                            <a:schemeClr val="accent4">
                              <a:lumMod val="75000"/>
                              <a:lumOff val="25000"/>
                            </a:schemeClr>
                          </a:solidFill>
                        </a:rPr>
                        <a:t>July – October</a:t>
                      </a:r>
                      <a:r>
                        <a:rPr lang="en-US" sz="1600" b="0" baseline="0" dirty="0" smtClean="0">
                          <a:solidFill>
                            <a:schemeClr val="accent4">
                              <a:lumMod val="75000"/>
                              <a:lumOff val="25000"/>
                            </a:schemeClr>
                          </a:solidFill>
                        </a:rPr>
                        <a:t> 2015</a:t>
                      </a:r>
                      <a:endParaRPr lang="en-US" sz="1600" b="0" dirty="0">
                        <a:solidFill>
                          <a:schemeClr val="accent4">
                            <a:lumMod val="75000"/>
                            <a:lumOff val="25000"/>
                          </a:schemeClr>
                        </a:solidFill>
                      </a:endParaRPr>
                    </a:p>
                  </a:txBody>
                  <a:tcPr/>
                </a:tc>
                <a:tc>
                  <a:txBody>
                    <a:bodyPr/>
                    <a:lstStyle/>
                    <a:p>
                      <a:r>
                        <a:rPr lang="en-US" sz="1600" b="0" baseline="0" dirty="0" smtClean="0">
                          <a:solidFill>
                            <a:schemeClr val="accent4">
                              <a:lumMod val="75000"/>
                              <a:lumOff val="25000"/>
                            </a:schemeClr>
                          </a:solidFill>
                        </a:rPr>
                        <a:t>Contracting Process and Program Launch</a:t>
                      </a:r>
                    </a:p>
                  </a:txBody>
                  <a:tcPr/>
                </a:tc>
              </a:tr>
            </a:tbl>
          </a:graphicData>
        </a:graphic>
      </p:graphicFrame>
    </p:spTree>
    <p:extLst>
      <p:ext uri="{BB962C8B-B14F-4D97-AF65-F5344CB8AC3E}">
        <p14:creationId xmlns:p14="http://schemas.microsoft.com/office/powerpoint/2010/main" val="868787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Program Diagram</a:t>
            </a:r>
            <a:endParaRPr lang="en-US" sz="40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Graphic representation of proposed program structure</a:t>
            </a:r>
          </a:p>
          <a:p>
            <a:r>
              <a:rPr lang="en-US" dirty="0" smtClean="0">
                <a:solidFill>
                  <a:schemeClr val="accent4">
                    <a:lumMod val="75000"/>
                    <a:lumOff val="25000"/>
                  </a:schemeClr>
                </a:solidFill>
              </a:rPr>
              <a:t>Include:</a:t>
            </a:r>
          </a:p>
          <a:p>
            <a:pPr lvl="1"/>
            <a:r>
              <a:rPr lang="en-US" dirty="0" smtClean="0">
                <a:solidFill>
                  <a:schemeClr val="accent4">
                    <a:lumMod val="75000"/>
                    <a:lumOff val="25000"/>
                  </a:schemeClr>
                </a:solidFill>
              </a:rPr>
              <a:t>AmeriCorps member and staffing structure</a:t>
            </a:r>
          </a:p>
          <a:p>
            <a:pPr lvl="1"/>
            <a:r>
              <a:rPr lang="en-US" dirty="0" smtClean="0">
                <a:solidFill>
                  <a:schemeClr val="accent4">
                    <a:lumMod val="75000"/>
                    <a:lumOff val="25000"/>
                  </a:schemeClr>
                </a:solidFill>
              </a:rPr>
              <a:t>Placement sites</a:t>
            </a:r>
          </a:p>
          <a:p>
            <a:pPr lvl="1"/>
            <a:r>
              <a:rPr lang="en-US" dirty="0" smtClean="0">
                <a:solidFill>
                  <a:schemeClr val="accent4">
                    <a:lumMod val="75000"/>
                    <a:lumOff val="25000"/>
                  </a:schemeClr>
                </a:solidFill>
              </a:rPr>
              <a:t>Number of member slot types per site</a:t>
            </a:r>
          </a:p>
          <a:p>
            <a:pPr lvl="1"/>
            <a:r>
              <a:rPr lang="en-US" dirty="0" smtClean="0">
                <a:solidFill>
                  <a:schemeClr val="accent4">
                    <a:lumMod val="75000"/>
                    <a:lumOff val="25000"/>
                  </a:schemeClr>
                </a:solidFill>
              </a:rPr>
              <a:t>Estimated number of high need beneficiaries per site</a:t>
            </a:r>
          </a:p>
          <a:p>
            <a:pPr lvl="1"/>
            <a:r>
              <a:rPr lang="en-US" dirty="0" smtClean="0">
                <a:solidFill>
                  <a:schemeClr val="accent4">
                    <a:lumMod val="75000"/>
                    <a:lumOff val="25000"/>
                  </a:schemeClr>
                </a:solidFill>
              </a:rPr>
              <a:t>Summary of program intervention activities, expected outcome</a:t>
            </a:r>
          </a:p>
          <a:p>
            <a:r>
              <a:rPr lang="en-US" dirty="0" smtClean="0">
                <a:solidFill>
                  <a:schemeClr val="accent4">
                    <a:lumMod val="75000"/>
                    <a:lumOff val="25000"/>
                  </a:schemeClr>
                </a:solidFill>
              </a:rPr>
              <a:t>Limit diagram to one page</a:t>
            </a:r>
            <a:endParaRPr lang="en-US" dirty="0">
              <a:solidFill>
                <a:schemeClr val="accent4">
                  <a:lumMod val="75000"/>
                  <a:lumOff val="25000"/>
                </a:schemeClr>
              </a:solidFill>
            </a:endParaRPr>
          </a:p>
        </p:txBody>
      </p:sp>
    </p:spTree>
    <p:extLst>
      <p:ext uri="{BB962C8B-B14F-4D97-AF65-F5344CB8AC3E}">
        <p14:creationId xmlns:p14="http://schemas.microsoft.com/office/powerpoint/2010/main" val="4040098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smtClean="0">
                <a:solidFill>
                  <a:schemeClr val="accent2"/>
                </a:solidFill>
                <a:latin typeface="Arial Black" pitchFamily="34" charset="0"/>
              </a:rPr>
              <a:t>Budget Narrative &amp;</a:t>
            </a:r>
            <a:br>
              <a:rPr lang="en-US" altLang="en-US" sz="3600" dirty="0" smtClean="0">
                <a:solidFill>
                  <a:schemeClr val="accent2"/>
                </a:solidFill>
                <a:latin typeface="Arial Black" pitchFamily="34" charset="0"/>
              </a:rPr>
            </a:br>
            <a:r>
              <a:rPr lang="en-US" altLang="en-US" sz="3600" dirty="0" smtClean="0">
                <a:solidFill>
                  <a:schemeClr val="accent2"/>
                </a:solidFill>
                <a:latin typeface="Arial Black" pitchFamily="34" charset="0"/>
              </a:rPr>
              <a:t>Budget Form</a:t>
            </a:r>
            <a:endParaRPr lang="en-US" sz="36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Use CV AmeriCorps Budget Template in Excel format</a:t>
            </a:r>
          </a:p>
          <a:p>
            <a:r>
              <a:rPr lang="en-US" dirty="0" smtClean="0">
                <a:solidFill>
                  <a:schemeClr val="accent4">
                    <a:lumMod val="75000"/>
                    <a:lumOff val="25000"/>
                  </a:schemeClr>
                </a:solidFill>
              </a:rPr>
              <a:t>Be as explicit and unambiguous in budget line items</a:t>
            </a:r>
          </a:p>
          <a:p>
            <a:r>
              <a:rPr lang="en-US" dirty="0" smtClean="0">
                <a:solidFill>
                  <a:schemeClr val="accent4">
                    <a:lumMod val="75000"/>
                    <a:lumOff val="25000"/>
                  </a:schemeClr>
                </a:solidFill>
              </a:rPr>
              <a:t>Present the basis for all calculations in the form of an equation</a:t>
            </a:r>
          </a:p>
          <a:p>
            <a:r>
              <a:rPr lang="en-US" dirty="0" smtClean="0">
                <a:solidFill>
                  <a:schemeClr val="accent4">
                    <a:lumMod val="75000"/>
                    <a:lumOff val="25000"/>
                  </a:schemeClr>
                </a:solidFill>
              </a:rPr>
              <a:t>Be as specific as possible</a:t>
            </a:r>
          </a:p>
          <a:p>
            <a:r>
              <a:rPr lang="en-US" dirty="0" smtClean="0">
                <a:solidFill>
                  <a:schemeClr val="accent4">
                    <a:lumMod val="75000"/>
                    <a:lumOff val="25000"/>
                  </a:schemeClr>
                </a:solidFill>
              </a:rPr>
              <a:t>Make sure every cost in the budget is reasonably linked to the program narrative</a:t>
            </a:r>
          </a:p>
          <a:p>
            <a:r>
              <a:rPr lang="en-US" dirty="0" smtClean="0">
                <a:solidFill>
                  <a:schemeClr val="accent4">
                    <a:lumMod val="75000"/>
                    <a:lumOff val="25000"/>
                  </a:schemeClr>
                </a:solidFill>
              </a:rPr>
              <a:t>There is a possibility an addendum will be released to incorporate any budget guidance changes from CNCS</a:t>
            </a:r>
            <a:endParaRPr lang="en-US" dirty="0">
              <a:solidFill>
                <a:schemeClr val="accent4">
                  <a:lumMod val="75000"/>
                  <a:lumOff val="25000"/>
                </a:schemeClr>
              </a:solidFill>
            </a:endParaRPr>
          </a:p>
        </p:txBody>
      </p:sp>
    </p:spTree>
    <p:extLst>
      <p:ext uri="{BB962C8B-B14F-4D97-AF65-F5344CB8AC3E}">
        <p14:creationId xmlns:p14="http://schemas.microsoft.com/office/powerpoint/2010/main" val="1322527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accent2"/>
                </a:solidFill>
                <a:latin typeface="Arial Black" pitchFamily="34" charset="0"/>
              </a:rPr>
              <a:t>Logic Model &amp; Performance Measurement Worksheet</a:t>
            </a:r>
            <a:endParaRPr lang="en-US"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The logic model is a depiction of the program’s theory of change and shows the expected outputs and outcomes of the program activities</a:t>
            </a:r>
          </a:p>
          <a:p>
            <a:r>
              <a:rPr lang="en-US" dirty="0" smtClean="0">
                <a:solidFill>
                  <a:schemeClr val="accent4">
                    <a:lumMod val="75000"/>
                    <a:lumOff val="25000"/>
                  </a:schemeClr>
                </a:solidFill>
              </a:rPr>
              <a:t>Performance Measurement Worksheet is how those outputs and outcomes are tracked and measured</a:t>
            </a:r>
          </a:p>
          <a:p>
            <a:r>
              <a:rPr lang="en-US" dirty="0" smtClean="0">
                <a:solidFill>
                  <a:schemeClr val="accent4">
                    <a:lumMod val="75000"/>
                    <a:lumOff val="25000"/>
                  </a:schemeClr>
                </a:solidFill>
              </a:rPr>
              <a:t>Logic Model Webinar</a:t>
            </a:r>
          </a:p>
          <a:p>
            <a:pPr lvl="1"/>
            <a:r>
              <a:rPr lang="en-US" dirty="0" smtClean="0">
                <a:solidFill>
                  <a:schemeClr val="accent4">
                    <a:lumMod val="75000"/>
                    <a:lumOff val="25000"/>
                  </a:schemeClr>
                </a:solidFill>
              </a:rPr>
              <a:t>Wednesday, October 29, 2014</a:t>
            </a:r>
          </a:p>
          <a:p>
            <a:pPr lvl="1"/>
            <a:r>
              <a:rPr lang="en-US" dirty="0" smtClean="0">
                <a:solidFill>
                  <a:schemeClr val="accent4">
                    <a:lumMod val="75000"/>
                    <a:lumOff val="25000"/>
                  </a:schemeClr>
                </a:solidFill>
              </a:rPr>
              <a:t>2:00pm – 3:30pm</a:t>
            </a:r>
          </a:p>
          <a:p>
            <a:r>
              <a:rPr lang="en-US" dirty="0" smtClean="0">
                <a:solidFill>
                  <a:schemeClr val="accent4">
                    <a:lumMod val="75000"/>
                    <a:lumOff val="25000"/>
                  </a:schemeClr>
                </a:solidFill>
              </a:rPr>
              <a:t>California Performance Measure Worksheets (PMWs) Webinar</a:t>
            </a:r>
          </a:p>
          <a:p>
            <a:pPr lvl="1"/>
            <a:r>
              <a:rPr lang="en-US" dirty="0" smtClean="0">
                <a:solidFill>
                  <a:schemeClr val="accent4">
                    <a:lumMod val="75000"/>
                    <a:lumOff val="25000"/>
                  </a:schemeClr>
                </a:solidFill>
              </a:rPr>
              <a:t>Thursday, October 30, 2014</a:t>
            </a:r>
          </a:p>
          <a:p>
            <a:pPr lvl="1"/>
            <a:r>
              <a:rPr lang="en-US" dirty="0" smtClean="0">
                <a:solidFill>
                  <a:schemeClr val="accent4">
                    <a:lumMod val="75000"/>
                    <a:lumOff val="25000"/>
                  </a:schemeClr>
                </a:solidFill>
              </a:rPr>
              <a:t>2:00pm – 3:30pm</a:t>
            </a:r>
          </a:p>
        </p:txBody>
      </p:sp>
    </p:spTree>
    <p:extLst>
      <p:ext uri="{BB962C8B-B14F-4D97-AF65-F5344CB8AC3E}">
        <p14:creationId xmlns:p14="http://schemas.microsoft.com/office/powerpoint/2010/main" val="2857202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Technical Assistance </a:t>
            </a:r>
            <a:br>
              <a:rPr lang="en-US" altLang="en-US" sz="4000" dirty="0" smtClean="0">
                <a:solidFill>
                  <a:schemeClr val="accent2"/>
                </a:solidFill>
                <a:latin typeface="Arial Black" pitchFamily="34" charset="0"/>
              </a:rPr>
            </a:br>
            <a:r>
              <a:rPr lang="en-US" altLang="en-US" sz="4000" dirty="0" smtClean="0">
                <a:solidFill>
                  <a:schemeClr val="accent2"/>
                </a:solidFill>
                <a:latin typeface="Arial Black" pitchFamily="34" charset="0"/>
              </a:rPr>
              <a:t>Webinars</a:t>
            </a:r>
            <a:endParaRPr lang="en-US" sz="4000" dirty="0"/>
          </a:p>
        </p:txBody>
      </p:sp>
      <p:sp>
        <p:nvSpPr>
          <p:cNvPr id="3" name="Content Placeholder 2"/>
          <p:cNvSpPr>
            <a:spLocks noGrp="1"/>
          </p:cNvSpPr>
          <p:nvPr>
            <p:ph idx="1"/>
          </p:nvPr>
        </p:nvSpPr>
        <p:spPr>
          <a:xfrm>
            <a:off x="1143000" y="1600200"/>
            <a:ext cx="7543800" cy="4525963"/>
          </a:xfrm>
        </p:spPr>
        <p:txBody>
          <a:bodyPr/>
          <a:lstStyle/>
          <a:p>
            <a:pPr marL="0" indent="0">
              <a:buNone/>
            </a:pPr>
            <a:r>
              <a:rPr lang="en-US" dirty="0" smtClean="0">
                <a:solidFill>
                  <a:schemeClr val="accent4">
                    <a:lumMod val="75000"/>
                    <a:lumOff val="25000"/>
                  </a:schemeClr>
                </a:solidFill>
              </a:rPr>
              <a:t>RFA Guidance and Application Instructions Overview</a:t>
            </a:r>
          </a:p>
          <a:p>
            <a:r>
              <a:rPr lang="en-US" b="0" dirty="0" smtClean="0">
                <a:solidFill>
                  <a:schemeClr val="accent4">
                    <a:lumMod val="75000"/>
                    <a:lumOff val="25000"/>
                  </a:schemeClr>
                </a:solidFill>
              </a:rPr>
              <a:t>Tuesday, October 28, 10:00 – 11:30 am PDT</a:t>
            </a:r>
          </a:p>
          <a:p>
            <a:r>
              <a:rPr lang="en-US" b="0" dirty="0" smtClean="0">
                <a:solidFill>
                  <a:schemeClr val="accent4">
                    <a:lumMod val="75000"/>
                    <a:lumOff val="25000"/>
                  </a:schemeClr>
                </a:solidFill>
              </a:rPr>
              <a:t>Tuesday, October 28, 2:00 – 3:30 pm PDT</a:t>
            </a:r>
            <a:endParaRPr lang="en-US" b="0" dirty="0">
              <a:solidFill>
                <a:schemeClr val="accent4">
                  <a:lumMod val="75000"/>
                  <a:lumOff val="25000"/>
                </a:schemeClr>
              </a:solidFill>
            </a:endParaRPr>
          </a:p>
          <a:p>
            <a:pPr marL="0" indent="0">
              <a:buNone/>
            </a:pPr>
            <a:r>
              <a:rPr lang="en-US" dirty="0" smtClean="0">
                <a:solidFill>
                  <a:schemeClr val="accent4">
                    <a:lumMod val="75000"/>
                    <a:lumOff val="25000"/>
                  </a:schemeClr>
                </a:solidFill>
              </a:rPr>
              <a:t>AmeriCorps Program Logic Model</a:t>
            </a:r>
          </a:p>
          <a:p>
            <a:r>
              <a:rPr lang="en-US" b="0" dirty="0" smtClean="0">
                <a:solidFill>
                  <a:schemeClr val="accent4">
                    <a:lumMod val="75000"/>
                    <a:lumOff val="25000"/>
                  </a:schemeClr>
                </a:solidFill>
              </a:rPr>
              <a:t>Wednesday, October 29, 2:00 – 3:30 pm PDT</a:t>
            </a:r>
            <a:endParaRPr lang="en-US" b="0" dirty="0">
              <a:solidFill>
                <a:schemeClr val="accent4">
                  <a:lumMod val="75000"/>
                  <a:lumOff val="25000"/>
                </a:schemeClr>
              </a:solidFill>
            </a:endParaRPr>
          </a:p>
          <a:p>
            <a:pPr marL="0" indent="0">
              <a:buNone/>
            </a:pPr>
            <a:r>
              <a:rPr lang="en-US" dirty="0" smtClean="0">
                <a:solidFill>
                  <a:schemeClr val="accent4">
                    <a:lumMod val="75000"/>
                    <a:lumOff val="25000"/>
                  </a:schemeClr>
                </a:solidFill>
              </a:rPr>
              <a:t>California Performance Measurement Worksheets (PMWs)</a:t>
            </a:r>
          </a:p>
          <a:p>
            <a:r>
              <a:rPr lang="en-US" b="0" dirty="0" smtClean="0">
                <a:solidFill>
                  <a:schemeClr val="accent4">
                    <a:lumMod val="75000"/>
                    <a:lumOff val="25000"/>
                  </a:schemeClr>
                </a:solidFill>
              </a:rPr>
              <a:t>Thursday, October 30, 2:00 – 3:30 pm PDT</a:t>
            </a:r>
            <a:endParaRPr lang="en-US" b="0" dirty="0">
              <a:solidFill>
                <a:schemeClr val="accent4">
                  <a:lumMod val="75000"/>
                  <a:lumOff val="25000"/>
                </a:schemeClr>
              </a:solidFill>
            </a:endParaRPr>
          </a:p>
          <a:p>
            <a:pPr marL="0" indent="0">
              <a:buNone/>
            </a:pPr>
            <a:r>
              <a:rPr lang="en-US" dirty="0" smtClean="0">
                <a:solidFill>
                  <a:schemeClr val="accent4">
                    <a:lumMod val="75000"/>
                    <a:lumOff val="25000"/>
                  </a:schemeClr>
                </a:solidFill>
              </a:rPr>
              <a:t>AmeriCorps Application Components Q &amp; A</a:t>
            </a:r>
          </a:p>
          <a:p>
            <a:r>
              <a:rPr lang="en-US" b="0" dirty="0" smtClean="0">
                <a:solidFill>
                  <a:schemeClr val="accent4">
                    <a:lumMod val="75000"/>
                    <a:lumOff val="25000"/>
                  </a:schemeClr>
                </a:solidFill>
              </a:rPr>
              <a:t>Friday, October 31, 10:00 – 11:00 am PDT</a:t>
            </a:r>
            <a:endParaRPr lang="en-US" b="0" dirty="0">
              <a:solidFill>
                <a:schemeClr val="accent4">
                  <a:lumMod val="75000"/>
                  <a:lumOff val="25000"/>
                </a:schemeClr>
              </a:solidFill>
            </a:endParaRPr>
          </a:p>
        </p:txBody>
      </p:sp>
    </p:spTree>
    <p:extLst>
      <p:ext uri="{BB962C8B-B14F-4D97-AF65-F5344CB8AC3E}">
        <p14:creationId xmlns:p14="http://schemas.microsoft.com/office/powerpoint/2010/main" val="1289052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Questions?</a:t>
            </a:r>
            <a:endParaRPr lang="en-US" sz="40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Email any questions to </a:t>
            </a:r>
            <a:r>
              <a:rPr lang="en-US" dirty="0" smtClean="0">
                <a:solidFill>
                  <a:schemeClr val="accent4">
                    <a:lumMod val="75000"/>
                    <a:lumOff val="25000"/>
                  </a:schemeClr>
                </a:solidFill>
                <a:hlinkClick r:id="rId3"/>
              </a:rPr>
              <a:t>Funding@CaliforniaVolunteers.ca.gov</a:t>
            </a:r>
            <a:endParaRPr lang="en-US" dirty="0" smtClean="0">
              <a:solidFill>
                <a:schemeClr val="accent4">
                  <a:lumMod val="75000"/>
                  <a:lumOff val="25000"/>
                </a:schemeClr>
              </a:solidFill>
            </a:endParaRPr>
          </a:p>
          <a:p>
            <a:r>
              <a:rPr lang="en-US" dirty="0" smtClean="0">
                <a:solidFill>
                  <a:schemeClr val="accent4">
                    <a:lumMod val="75000"/>
                    <a:lumOff val="25000"/>
                  </a:schemeClr>
                </a:solidFill>
              </a:rPr>
              <a:t>FAQs will be posted weekly on Thursday mornings on </a:t>
            </a:r>
            <a:r>
              <a:rPr lang="en-US" dirty="0">
                <a:solidFill>
                  <a:schemeClr val="accent4">
                    <a:lumMod val="75000"/>
                    <a:lumOff val="25000"/>
                  </a:schemeClr>
                </a:solidFill>
              </a:rPr>
              <a:t>CV’s website</a:t>
            </a:r>
            <a:r>
              <a:rPr lang="en-US" dirty="0" smtClean="0">
                <a:solidFill>
                  <a:schemeClr val="accent4">
                    <a:lumMod val="75000"/>
                    <a:lumOff val="25000"/>
                  </a:schemeClr>
                </a:solidFill>
              </a:rPr>
              <a:t>: </a:t>
            </a:r>
            <a:r>
              <a:rPr lang="en-US" dirty="0" smtClean="0">
                <a:solidFill>
                  <a:schemeClr val="accent4">
                    <a:lumMod val="75000"/>
                    <a:lumOff val="25000"/>
                  </a:schemeClr>
                </a:solidFill>
                <a:hlinkClick r:id="rId4"/>
              </a:rPr>
              <a:t>www.californiavolunteers.org/index.php/Grants/americorps/</a:t>
            </a:r>
            <a:endParaRPr lang="en-US" dirty="0" smtClean="0">
              <a:solidFill>
                <a:schemeClr val="accent4">
                  <a:lumMod val="75000"/>
                  <a:lumOff val="25000"/>
                </a:schemeClr>
              </a:solidFill>
            </a:endParaRPr>
          </a:p>
          <a:p>
            <a:r>
              <a:rPr lang="en-US" dirty="0" smtClean="0">
                <a:solidFill>
                  <a:schemeClr val="accent4">
                    <a:lumMod val="75000"/>
                    <a:lumOff val="25000"/>
                  </a:schemeClr>
                </a:solidFill>
              </a:rPr>
              <a:t>Additional resources can be found on CV’s website</a:t>
            </a:r>
          </a:p>
          <a:p>
            <a:pPr marL="0" indent="0">
              <a:spcBef>
                <a:spcPts val="528"/>
              </a:spcBef>
              <a:buNone/>
            </a:pPr>
            <a:endParaRPr lang="en-US" dirty="0">
              <a:solidFill>
                <a:schemeClr val="accent4">
                  <a:lumMod val="75000"/>
                  <a:lumOff val="25000"/>
                </a:schemeClr>
              </a:solidFill>
            </a:endParaRPr>
          </a:p>
        </p:txBody>
      </p:sp>
    </p:spTree>
    <p:extLst>
      <p:ext uri="{BB962C8B-B14F-4D97-AF65-F5344CB8AC3E}">
        <p14:creationId xmlns:p14="http://schemas.microsoft.com/office/powerpoint/2010/main" val="2104103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chemeClr val="accent2"/>
                </a:solidFill>
                <a:latin typeface="Arial Black" pitchFamily="34" charset="0"/>
              </a:rPr>
              <a:t>Thanks!</a:t>
            </a:r>
            <a:endParaRPr lang="en-US" sz="4000" dirty="0"/>
          </a:p>
        </p:txBody>
      </p:sp>
      <p:sp>
        <p:nvSpPr>
          <p:cNvPr id="3" name="Content Placeholder 2"/>
          <p:cNvSpPr>
            <a:spLocks noGrp="1"/>
          </p:cNvSpPr>
          <p:nvPr>
            <p:ph idx="1"/>
          </p:nvPr>
        </p:nvSpPr>
        <p:spPr>
          <a:xfrm>
            <a:off x="457200" y="1600200"/>
            <a:ext cx="8229600" cy="4525963"/>
          </a:xfrm>
        </p:spPr>
        <p:txBody>
          <a:bodyPr/>
          <a:lstStyle/>
          <a:p>
            <a:pPr marL="0" indent="0" algn="ctr">
              <a:buNone/>
            </a:pPr>
            <a:endParaRPr lang="en-US" dirty="0" smtClean="0">
              <a:solidFill>
                <a:schemeClr val="accent4">
                  <a:lumMod val="75000"/>
                  <a:lumOff val="25000"/>
                </a:schemeClr>
              </a:solidFill>
            </a:endParaRPr>
          </a:p>
          <a:p>
            <a:pPr marL="0" indent="0" algn="ctr">
              <a:buNone/>
            </a:pPr>
            <a:r>
              <a:rPr lang="en-US" dirty="0" smtClean="0">
                <a:solidFill>
                  <a:schemeClr val="accent4">
                    <a:lumMod val="75000"/>
                    <a:lumOff val="25000"/>
                  </a:schemeClr>
                </a:solidFill>
              </a:rPr>
              <a:t>Notice of Intent </a:t>
            </a:r>
          </a:p>
          <a:p>
            <a:pPr marL="0" indent="0" algn="ctr">
              <a:buNone/>
            </a:pPr>
            <a:r>
              <a:rPr lang="en-US" dirty="0" smtClean="0">
                <a:solidFill>
                  <a:schemeClr val="accent4">
                    <a:lumMod val="75000"/>
                    <a:lumOff val="25000"/>
                  </a:schemeClr>
                </a:solidFill>
              </a:rPr>
              <a:t>due </a:t>
            </a:r>
            <a:r>
              <a:rPr lang="en-US" dirty="0" smtClean="0">
                <a:solidFill>
                  <a:srgbClr val="FF0000"/>
                </a:solidFill>
              </a:rPr>
              <a:t>Monday, November 3, 2014</a:t>
            </a:r>
          </a:p>
          <a:p>
            <a:pPr marL="0" indent="0" algn="ctr">
              <a:buNone/>
            </a:pPr>
            <a:endParaRPr lang="en-US" dirty="0" smtClean="0">
              <a:solidFill>
                <a:srgbClr val="FF0000"/>
              </a:solidFill>
            </a:endParaRPr>
          </a:p>
          <a:p>
            <a:pPr marL="0" indent="0" algn="ctr">
              <a:buNone/>
            </a:pPr>
            <a:endParaRPr lang="en-US" dirty="0">
              <a:solidFill>
                <a:srgbClr val="FF0000"/>
              </a:solidFill>
            </a:endParaRPr>
          </a:p>
          <a:p>
            <a:pPr marL="0" indent="0" algn="ctr">
              <a:buNone/>
            </a:pPr>
            <a:r>
              <a:rPr lang="en-US" dirty="0" smtClean="0">
                <a:solidFill>
                  <a:schemeClr val="accent4">
                    <a:lumMod val="75000"/>
                    <a:lumOff val="25000"/>
                  </a:schemeClr>
                </a:solidFill>
              </a:rPr>
              <a:t>Final Application </a:t>
            </a:r>
          </a:p>
          <a:p>
            <a:pPr marL="0" indent="0" algn="ctr">
              <a:buNone/>
            </a:pPr>
            <a:r>
              <a:rPr lang="en-US" dirty="0" smtClean="0">
                <a:solidFill>
                  <a:schemeClr val="accent4">
                    <a:lumMod val="75000"/>
                    <a:lumOff val="25000"/>
                  </a:schemeClr>
                </a:solidFill>
              </a:rPr>
              <a:t>due </a:t>
            </a:r>
            <a:r>
              <a:rPr lang="en-US" dirty="0" smtClean="0">
                <a:solidFill>
                  <a:srgbClr val="FF0000"/>
                </a:solidFill>
              </a:rPr>
              <a:t>Monday, November 24, 2014</a:t>
            </a:r>
            <a:endParaRPr lang="en-US" dirty="0"/>
          </a:p>
        </p:txBody>
      </p:sp>
    </p:spTree>
    <p:extLst>
      <p:ext uri="{BB962C8B-B14F-4D97-AF65-F5344CB8AC3E}">
        <p14:creationId xmlns:p14="http://schemas.microsoft.com/office/powerpoint/2010/main" val="11629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smtClean="0">
                <a:solidFill>
                  <a:schemeClr val="accent2"/>
                </a:solidFill>
                <a:latin typeface="Arial Black" pitchFamily="34" charset="0"/>
              </a:rPr>
              <a:t>Overview of this Webinar</a:t>
            </a:r>
            <a:endParaRPr lang="en-US" sz="36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Basic introduction to CV, CNCS, and AmeriCorps</a:t>
            </a:r>
          </a:p>
          <a:p>
            <a:r>
              <a:rPr lang="en-US" dirty="0" smtClean="0">
                <a:solidFill>
                  <a:schemeClr val="accent4">
                    <a:lumMod val="75000"/>
                    <a:lumOff val="25000"/>
                  </a:schemeClr>
                </a:solidFill>
              </a:rPr>
              <a:t>Overview of the RFA and major application pieces</a:t>
            </a:r>
          </a:p>
          <a:p>
            <a:r>
              <a:rPr lang="en-US" dirty="0" smtClean="0">
                <a:solidFill>
                  <a:schemeClr val="accent4">
                    <a:lumMod val="75000"/>
                    <a:lumOff val="25000"/>
                  </a:schemeClr>
                </a:solidFill>
              </a:rPr>
              <a:t>General information on completing the application</a:t>
            </a:r>
          </a:p>
          <a:p>
            <a:r>
              <a:rPr lang="en-US" dirty="0" smtClean="0">
                <a:solidFill>
                  <a:schemeClr val="accent4">
                    <a:lumMod val="75000"/>
                    <a:lumOff val="25000"/>
                  </a:schemeClr>
                </a:solidFill>
              </a:rPr>
              <a:t>Q &amp; A at the end of the webinar</a:t>
            </a:r>
          </a:p>
          <a:p>
            <a:r>
              <a:rPr lang="en-US" dirty="0" smtClean="0">
                <a:solidFill>
                  <a:schemeClr val="accent4">
                    <a:lumMod val="75000"/>
                    <a:lumOff val="25000"/>
                  </a:schemeClr>
                </a:solidFill>
              </a:rPr>
              <a:t>This presentation will be available on CV’s website by the end of the day</a:t>
            </a:r>
          </a:p>
          <a:p>
            <a:endParaRPr lang="en-US" dirty="0" smtClean="0">
              <a:solidFill>
                <a:schemeClr val="accent4">
                  <a:lumMod val="75000"/>
                  <a:lumOff val="25000"/>
                </a:schemeClr>
              </a:solidFill>
            </a:endParaRPr>
          </a:p>
          <a:p>
            <a:endParaRPr lang="en-US" dirty="0" smtClean="0">
              <a:solidFill>
                <a:schemeClr val="accent4">
                  <a:lumMod val="75000"/>
                  <a:lumOff val="25000"/>
                </a:schemeClr>
              </a:solidFill>
            </a:endParaRPr>
          </a:p>
          <a:p>
            <a:endParaRPr lang="en-US" dirty="0"/>
          </a:p>
        </p:txBody>
      </p:sp>
    </p:spTree>
    <p:extLst>
      <p:ext uri="{BB962C8B-B14F-4D97-AF65-F5344CB8AC3E}">
        <p14:creationId xmlns:p14="http://schemas.microsoft.com/office/powerpoint/2010/main" val="319887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1014413" y="304800"/>
            <a:ext cx="8153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dirty="0" smtClean="0">
                <a:solidFill>
                  <a:schemeClr val="accent2"/>
                </a:solidFill>
                <a:latin typeface="Arial Black" pitchFamily="34" charset="0"/>
              </a:rPr>
              <a:t>CaliforniaVolunteers (CV)</a:t>
            </a:r>
          </a:p>
        </p:txBody>
      </p:sp>
      <p:sp>
        <p:nvSpPr>
          <p:cNvPr id="4099" name="Content Placeholder 2"/>
          <p:cNvSpPr>
            <a:spLocks noGrp="1"/>
          </p:cNvSpPr>
          <p:nvPr>
            <p:ph idx="1"/>
          </p:nvPr>
        </p:nvSpPr>
        <p:spPr bwMode="auto">
          <a:xfrm>
            <a:off x="1219200" y="1600200"/>
            <a:ext cx="75438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spcAft>
                <a:spcPts val="1200"/>
              </a:spcAft>
              <a:buFont typeface="Arial" panose="020B0604020202020204" pitchFamily="34" charset="0"/>
              <a:buChar char="•"/>
            </a:pPr>
            <a:r>
              <a:rPr lang="en-US" altLang="en-US" dirty="0" smtClean="0">
                <a:solidFill>
                  <a:schemeClr val="accent4">
                    <a:lumMod val="75000"/>
                    <a:lumOff val="25000"/>
                  </a:schemeClr>
                </a:solidFill>
              </a:rPr>
              <a:t>The Governor-appointed State Service Commission for California.</a:t>
            </a:r>
            <a:endParaRPr lang="en-US" altLang="en-US" sz="1000" dirty="0" smtClean="0">
              <a:solidFill>
                <a:schemeClr val="accent4">
                  <a:lumMod val="75000"/>
                  <a:lumOff val="25000"/>
                </a:schemeClr>
              </a:solidFill>
            </a:endParaRPr>
          </a:p>
          <a:p>
            <a:pPr>
              <a:spcBef>
                <a:spcPts val="1200"/>
              </a:spcBef>
              <a:spcAft>
                <a:spcPts val="1200"/>
              </a:spcAft>
              <a:buFont typeface="Arial" panose="020B0604020202020204" pitchFamily="34" charset="0"/>
              <a:buChar char="•"/>
            </a:pPr>
            <a:r>
              <a:rPr lang="en-US" altLang="en-US" dirty="0" smtClean="0">
                <a:solidFill>
                  <a:schemeClr val="accent4">
                    <a:lumMod val="75000"/>
                    <a:lumOff val="25000"/>
                  </a:schemeClr>
                </a:solidFill>
              </a:rPr>
              <a:t>Mission is to increase the number &amp; impact of Californians engaged in service and volunteering</a:t>
            </a:r>
            <a:endParaRPr lang="en-US" altLang="en-US" sz="1000" dirty="0" smtClean="0">
              <a:solidFill>
                <a:schemeClr val="accent4">
                  <a:lumMod val="75000"/>
                  <a:lumOff val="25000"/>
                </a:schemeClr>
              </a:solidFill>
            </a:endParaRPr>
          </a:p>
          <a:p>
            <a:pPr>
              <a:spcBef>
                <a:spcPts val="1200"/>
              </a:spcBef>
              <a:spcAft>
                <a:spcPts val="1200"/>
              </a:spcAft>
              <a:buFont typeface="Arial" panose="020B0604020202020204" pitchFamily="34" charset="0"/>
              <a:buChar char="•"/>
            </a:pPr>
            <a:r>
              <a:rPr lang="en-US" altLang="en-US" dirty="0" smtClean="0">
                <a:solidFill>
                  <a:schemeClr val="accent4">
                    <a:lumMod val="75000"/>
                    <a:lumOff val="25000"/>
                  </a:schemeClr>
                </a:solidFill>
              </a:rPr>
              <a:t>Leads the organization in consultation with a 25-member Commission appointed by the Governor</a:t>
            </a:r>
            <a:endParaRPr lang="en-US" altLang="en-US" sz="1000" dirty="0" smtClean="0">
              <a:solidFill>
                <a:schemeClr val="accent4">
                  <a:lumMod val="75000"/>
                  <a:lumOff val="25000"/>
                </a:schemeClr>
              </a:solidFill>
            </a:endParaRPr>
          </a:p>
          <a:p>
            <a:pPr>
              <a:spcBef>
                <a:spcPts val="1200"/>
              </a:spcBef>
              <a:spcAft>
                <a:spcPts val="1200"/>
              </a:spcAft>
              <a:buFont typeface="Arial" panose="020B0604020202020204" pitchFamily="34" charset="0"/>
              <a:buChar char="•"/>
            </a:pPr>
            <a:r>
              <a:rPr lang="en-US" altLang="en-US" dirty="0" smtClean="0">
                <a:solidFill>
                  <a:schemeClr val="accent4">
                    <a:lumMod val="75000"/>
                    <a:lumOff val="25000"/>
                  </a:schemeClr>
                </a:solidFill>
              </a:rPr>
              <a:t>Funded by the Corporation for National and Community Service (CNCS) to provide support to AmeriCorps programs</a:t>
            </a:r>
          </a:p>
          <a:p>
            <a:endParaRPr lang="en-US" altLang="en-US" sz="1000" b="0" dirty="0" smtClean="0"/>
          </a:p>
        </p:txBody>
      </p:sp>
    </p:spTree>
    <p:extLst>
      <p:ext uri="{BB962C8B-B14F-4D97-AF65-F5344CB8AC3E}">
        <p14:creationId xmlns:p14="http://schemas.microsoft.com/office/powerpoint/2010/main" val="3972280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1143000" y="274638"/>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dirty="0" smtClean="0">
                <a:solidFill>
                  <a:schemeClr val="accent2"/>
                </a:solidFill>
                <a:latin typeface="Arial Black" pitchFamily="34" charset="0"/>
              </a:rPr>
              <a:t>CNCS</a:t>
            </a:r>
            <a:endParaRPr lang="en-US" altLang="en-US" sz="4000" dirty="0" smtClean="0"/>
          </a:p>
        </p:txBody>
      </p:sp>
      <p:sp>
        <p:nvSpPr>
          <p:cNvPr id="5123" name="Content Placeholder 2"/>
          <p:cNvSpPr>
            <a:spLocks noGrp="1"/>
          </p:cNvSpPr>
          <p:nvPr>
            <p:ph idx="1"/>
          </p:nvPr>
        </p:nvSpPr>
        <p:spPr bwMode="auto">
          <a:xfrm>
            <a:off x="1219200" y="1371600"/>
            <a:ext cx="75438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spcAft>
                <a:spcPts val="1200"/>
              </a:spcAft>
              <a:buFont typeface="Arial" panose="020B0604020202020204" pitchFamily="34" charset="0"/>
              <a:buChar char="•"/>
            </a:pPr>
            <a:r>
              <a:rPr lang="en-US" altLang="en-US" dirty="0" smtClean="0">
                <a:solidFill>
                  <a:schemeClr val="accent4">
                    <a:lumMod val="75000"/>
                    <a:lumOff val="25000"/>
                  </a:schemeClr>
                </a:solidFill>
              </a:rPr>
              <a:t>Awards grants to state service commissions and national organizations </a:t>
            </a:r>
            <a:r>
              <a:rPr lang="en-US" altLang="en-US" sz="1800" dirty="0" smtClean="0">
                <a:solidFill>
                  <a:schemeClr val="accent4">
                    <a:lumMod val="75000"/>
                    <a:lumOff val="25000"/>
                  </a:schemeClr>
                </a:solidFill>
              </a:rPr>
              <a:t>(e.g., non-profits, faith &amp; community-based organizations, public agencies, Indian tribes, and institutions of higher education).</a:t>
            </a:r>
            <a:endParaRPr lang="en-US" altLang="en-US" dirty="0" smtClean="0">
              <a:solidFill>
                <a:schemeClr val="accent4">
                  <a:lumMod val="75000"/>
                  <a:lumOff val="25000"/>
                </a:schemeClr>
              </a:solidFill>
            </a:endParaRPr>
          </a:p>
          <a:p>
            <a:pPr>
              <a:spcBef>
                <a:spcPts val="1200"/>
              </a:spcBef>
              <a:spcAft>
                <a:spcPts val="1200"/>
              </a:spcAft>
              <a:buFont typeface="Arial" panose="020B0604020202020204" pitchFamily="34" charset="0"/>
              <a:buChar char="•"/>
            </a:pPr>
            <a:r>
              <a:rPr lang="en-US" altLang="en-US" dirty="0" smtClean="0">
                <a:solidFill>
                  <a:schemeClr val="accent4">
                    <a:lumMod val="75000"/>
                    <a:lumOff val="25000"/>
                  </a:schemeClr>
                </a:solidFill>
              </a:rPr>
              <a:t>Provides opportunities for individuals – AmeriCorps members – to serve communities across the country.</a:t>
            </a:r>
          </a:p>
          <a:p>
            <a:pPr>
              <a:spcBef>
                <a:spcPts val="1200"/>
              </a:spcBef>
              <a:spcAft>
                <a:spcPts val="1200"/>
              </a:spcAft>
              <a:buFont typeface="Arial" panose="020B0604020202020204" pitchFamily="34" charset="0"/>
              <a:buChar char="•"/>
            </a:pPr>
            <a:r>
              <a:rPr lang="en-US" altLang="en-US" dirty="0" smtClean="0">
                <a:solidFill>
                  <a:schemeClr val="accent4">
                    <a:lumMod val="75000"/>
                    <a:lumOff val="25000"/>
                  </a:schemeClr>
                </a:solidFill>
              </a:rPr>
              <a:t>Applicants interested in operating in multiple states should apply directly to CNCS</a:t>
            </a:r>
          </a:p>
        </p:txBody>
      </p:sp>
    </p:spTree>
    <p:extLst>
      <p:ext uri="{BB962C8B-B14F-4D97-AF65-F5344CB8AC3E}">
        <p14:creationId xmlns:p14="http://schemas.microsoft.com/office/powerpoint/2010/main" val="1918150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bwMode="auto">
          <a:xfrm>
            <a:off x="1143000" y="381000"/>
            <a:ext cx="75438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000" dirty="0" smtClean="0">
                <a:solidFill>
                  <a:srgbClr val="152F8E"/>
                </a:solidFill>
                <a:latin typeface="Arial Black" pitchFamily="34" charset="0"/>
              </a:rPr>
              <a:t>What is AmeriCorps?</a:t>
            </a:r>
          </a:p>
        </p:txBody>
      </p:sp>
      <p:sp>
        <p:nvSpPr>
          <p:cNvPr id="11266" name="Content Placeholder 3"/>
          <p:cNvSpPr>
            <a:spLocks noGrp="1"/>
          </p:cNvSpPr>
          <p:nvPr>
            <p:ph idx="1"/>
          </p:nvPr>
        </p:nvSpPr>
        <p:spPr bwMode="auto">
          <a:xfrm>
            <a:off x="1295400" y="1371600"/>
            <a:ext cx="74676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ts val="800"/>
              </a:spcBef>
              <a:spcAft>
                <a:spcPts val="800"/>
              </a:spcAft>
              <a:buFont typeface="Arial" panose="020B0604020202020204" pitchFamily="34" charset="0"/>
              <a:buChar char="•"/>
            </a:pPr>
            <a:r>
              <a:rPr lang="en-US" altLang="en-US" dirty="0" smtClean="0">
                <a:solidFill>
                  <a:schemeClr val="accent4">
                    <a:lumMod val="75000"/>
                    <a:lumOff val="25000"/>
                  </a:schemeClr>
                </a:solidFill>
              </a:rPr>
              <a:t>Funds activities based on an </a:t>
            </a:r>
            <a:r>
              <a:rPr lang="en-US" altLang="en-US" i="1" dirty="0" smtClean="0">
                <a:solidFill>
                  <a:schemeClr val="accent4">
                    <a:lumMod val="75000"/>
                    <a:lumOff val="25000"/>
                  </a:schemeClr>
                </a:solidFill>
              </a:rPr>
              <a:t>evidence-based </a:t>
            </a:r>
            <a:r>
              <a:rPr lang="en-US" altLang="en-US" dirty="0" smtClean="0">
                <a:solidFill>
                  <a:schemeClr val="accent4">
                    <a:lumMod val="75000"/>
                    <a:lumOff val="25000"/>
                  </a:schemeClr>
                </a:solidFill>
              </a:rPr>
              <a:t>or </a:t>
            </a:r>
            <a:r>
              <a:rPr lang="en-US" altLang="en-US" i="1" dirty="0" smtClean="0">
                <a:solidFill>
                  <a:schemeClr val="accent4">
                    <a:lumMod val="75000"/>
                    <a:lumOff val="25000"/>
                  </a:schemeClr>
                </a:solidFill>
              </a:rPr>
              <a:t>evidence-informed</a:t>
            </a:r>
            <a:r>
              <a:rPr lang="en-US" altLang="en-US" dirty="0" smtClean="0">
                <a:solidFill>
                  <a:schemeClr val="accent4">
                    <a:lumMod val="75000"/>
                    <a:lumOff val="25000"/>
                  </a:schemeClr>
                </a:solidFill>
              </a:rPr>
              <a:t> approach to strengthening communities or addressing community problems.</a:t>
            </a:r>
            <a:endParaRPr lang="en-US" altLang="en-US" sz="1000" dirty="0" smtClean="0">
              <a:solidFill>
                <a:schemeClr val="accent4">
                  <a:lumMod val="75000"/>
                  <a:lumOff val="25000"/>
                </a:schemeClr>
              </a:solidFill>
            </a:endParaRPr>
          </a:p>
          <a:p>
            <a:pPr eaLnBrk="1" hangingPunct="1">
              <a:spcBef>
                <a:spcPts val="800"/>
              </a:spcBef>
              <a:spcAft>
                <a:spcPts val="800"/>
              </a:spcAft>
              <a:buFont typeface="Arial" panose="020B0604020202020204" pitchFamily="34" charset="0"/>
              <a:buChar char="•"/>
            </a:pPr>
            <a:r>
              <a:rPr lang="en-US" altLang="en-US" dirty="0" smtClean="0">
                <a:solidFill>
                  <a:schemeClr val="accent4">
                    <a:lumMod val="75000"/>
                    <a:lumOff val="25000"/>
                  </a:schemeClr>
                </a:solidFill>
              </a:rPr>
              <a:t>Enables an organization to build capacity or deepen the impact of the service to individuals or communities. </a:t>
            </a:r>
            <a:endParaRPr lang="en-US" altLang="en-US" sz="1000" dirty="0" smtClean="0">
              <a:solidFill>
                <a:schemeClr val="accent4">
                  <a:lumMod val="75000"/>
                  <a:lumOff val="25000"/>
                </a:schemeClr>
              </a:solidFill>
            </a:endParaRPr>
          </a:p>
          <a:p>
            <a:pPr eaLnBrk="1" hangingPunct="1">
              <a:spcBef>
                <a:spcPts val="800"/>
              </a:spcBef>
              <a:spcAft>
                <a:spcPts val="800"/>
              </a:spcAft>
              <a:buFont typeface="Arial" panose="020B0604020202020204" pitchFamily="34" charset="0"/>
              <a:buChar char="•"/>
            </a:pPr>
            <a:r>
              <a:rPr lang="en-US" altLang="en-US" dirty="0" smtClean="0">
                <a:solidFill>
                  <a:schemeClr val="accent4">
                    <a:lumMod val="75000"/>
                    <a:lumOff val="25000"/>
                  </a:schemeClr>
                </a:solidFill>
              </a:rPr>
              <a:t>Broadens the scope the service activities to reach previously underserved communities.</a:t>
            </a:r>
          </a:p>
          <a:p>
            <a:pPr eaLnBrk="1" hangingPunct="1">
              <a:spcBef>
                <a:spcPts val="800"/>
              </a:spcBef>
              <a:spcAft>
                <a:spcPts val="800"/>
              </a:spcAft>
              <a:buFont typeface="Arial" panose="020B0604020202020204" pitchFamily="34" charset="0"/>
              <a:buChar char="•"/>
            </a:pPr>
            <a:r>
              <a:rPr lang="en-US" altLang="en-US" dirty="0" smtClean="0">
                <a:solidFill>
                  <a:schemeClr val="accent4">
                    <a:lumMod val="75000"/>
                    <a:lumOff val="25000"/>
                  </a:schemeClr>
                </a:solidFill>
              </a:rPr>
              <a:t>Funds </a:t>
            </a:r>
            <a:r>
              <a:rPr lang="en-US" altLang="en-US" dirty="0" smtClean="0">
                <a:solidFill>
                  <a:srgbClr val="FF0000"/>
                </a:solidFill>
              </a:rPr>
              <a:t>cannot duplicate or supplant </a:t>
            </a:r>
            <a:r>
              <a:rPr lang="en-US" altLang="en-US" dirty="0" smtClean="0">
                <a:solidFill>
                  <a:schemeClr val="accent4">
                    <a:lumMod val="75000"/>
                    <a:lumOff val="25000"/>
                  </a:schemeClr>
                </a:solidFill>
              </a:rPr>
              <a:t>pre-existing activities, staff or volunteers.</a:t>
            </a:r>
          </a:p>
          <a:p>
            <a:pPr eaLnBrk="1" hangingPunct="1">
              <a:lnSpc>
                <a:spcPct val="80000"/>
              </a:lnSpc>
            </a:pPr>
            <a:endParaRPr lang="en-US" altLang="en-US" sz="1000" b="0" dirty="0" smtClean="0"/>
          </a:p>
          <a:p>
            <a:pPr eaLnBrk="1" hangingPunct="1">
              <a:lnSpc>
                <a:spcPct val="80000"/>
              </a:lnSpc>
              <a:buFontTx/>
              <a:buNone/>
            </a:pPr>
            <a:endParaRPr lang="en-US" altLang="en-US" b="0" dirty="0" smtClean="0"/>
          </a:p>
          <a:p>
            <a:endParaRPr lang="en-US" altLang="en-US" dirty="0" smtClean="0"/>
          </a:p>
        </p:txBody>
      </p:sp>
    </p:spTree>
    <p:extLst>
      <p:ext uri="{BB962C8B-B14F-4D97-AF65-F5344CB8AC3E}">
        <p14:creationId xmlns:p14="http://schemas.microsoft.com/office/powerpoint/2010/main" val="308967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dirty="0" smtClean="0">
                <a:solidFill>
                  <a:schemeClr val="accent2"/>
                </a:solidFill>
                <a:latin typeface="Arial Black" pitchFamily="34" charset="0"/>
              </a:rPr>
              <a:t>What is AmeriCorps?</a:t>
            </a:r>
            <a:endParaRPr lang="en-US" altLang="en-US" sz="4000" dirty="0" smtClean="0"/>
          </a:p>
        </p:txBody>
      </p:sp>
      <p:sp>
        <p:nvSpPr>
          <p:cNvPr id="12291" name="Content Placeholder 2"/>
          <p:cNvSpPr>
            <a:spLocks noGrp="1"/>
          </p:cNvSpPr>
          <p:nvPr>
            <p:ph idx="1"/>
          </p:nvPr>
        </p:nvSpPr>
        <p:spPr bwMode="auto">
          <a:xfrm>
            <a:off x="1143000" y="1600200"/>
            <a:ext cx="75438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spcAft>
                <a:spcPts val="1200"/>
              </a:spcAft>
              <a:buFont typeface="Arial" panose="020B0604020202020204" pitchFamily="34" charset="0"/>
              <a:buChar char="•"/>
            </a:pPr>
            <a:r>
              <a:rPr lang="en-US" altLang="en-US" dirty="0" smtClean="0">
                <a:solidFill>
                  <a:schemeClr val="accent4">
                    <a:lumMod val="75000"/>
                    <a:lumOff val="25000"/>
                  </a:schemeClr>
                </a:solidFill>
              </a:rPr>
              <a:t>Provide </a:t>
            </a:r>
            <a:r>
              <a:rPr lang="en-US" altLang="en-US" u="sng" dirty="0" smtClean="0">
                <a:solidFill>
                  <a:schemeClr val="accent4">
                    <a:lumMod val="75000"/>
                    <a:lumOff val="25000"/>
                  </a:schemeClr>
                </a:solidFill>
              </a:rPr>
              <a:t>partial</a:t>
            </a:r>
            <a:r>
              <a:rPr lang="en-US" altLang="en-US" dirty="0" smtClean="0">
                <a:solidFill>
                  <a:schemeClr val="accent4">
                    <a:lumMod val="75000"/>
                    <a:lumOff val="25000"/>
                  </a:schemeClr>
                </a:solidFill>
              </a:rPr>
              <a:t> funding to support AmeriCorps projects/programs. </a:t>
            </a:r>
          </a:p>
          <a:p>
            <a:pPr>
              <a:spcBef>
                <a:spcPts val="1200"/>
              </a:spcBef>
              <a:spcAft>
                <a:spcPts val="1200"/>
              </a:spcAft>
              <a:buFont typeface="Arial" panose="020B0604020202020204" pitchFamily="34" charset="0"/>
              <a:buChar char="•"/>
            </a:pPr>
            <a:r>
              <a:rPr lang="en-US" altLang="en-US" dirty="0">
                <a:solidFill>
                  <a:schemeClr val="accent4">
                    <a:lumMod val="75000"/>
                    <a:lumOff val="25000"/>
                  </a:schemeClr>
                </a:solidFill>
              </a:rPr>
              <a:t>Grant recipients must contribute cash or in-kind match funds.</a:t>
            </a:r>
          </a:p>
          <a:p>
            <a:pPr>
              <a:spcBef>
                <a:spcPts val="1200"/>
              </a:spcBef>
              <a:spcAft>
                <a:spcPts val="1200"/>
              </a:spcAft>
              <a:buFont typeface="Arial" panose="020B0604020202020204" pitchFamily="34" charset="0"/>
              <a:buChar char="•"/>
            </a:pPr>
            <a:r>
              <a:rPr lang="en-US" altLang="en-US" dirty="0" smtClean="0">
                <a:solidFill>
                  <a:schemeClr val="accent4">
                    <a:lumMod val="75000"/>
                    <a:lumOff val="25000"/>
                  </a:schemeClr>
                </a:solidFill>
              </a:rPr>
              <a:t>Solely for program expenses and not for general organizational expenses.</a:t>
            </a:r>
          </a:p>
          <a:p>
            <a:pPr>
              <a:spcBef>
                <a:spcPts val="1200"/>
              </a:spcBef>
              <a:spcAft>
                <a:spcPts val="1200"/>
              </a:spcAft>
              <a:buFont typeface="Arial" panose="020B0604020202020204" pitchFamily="34" charset="0"/>
              <a:buChar char="•"/>
            </a:pPr>
            <a:r>
              <a:rPr lang="en-US" altLang="en-US" dirty="0" smtClean="0">
                <a:solidFill>
                  <a:schemeClr val="accent4">
                    <a:lumMod val="75000"/>
                    <a:lumOff val="25000"/>
                  </a:schemeClr>
                </a:solidFill>
              </a:rPr>
              <a:t>Include an allotment of AmeriCorps member positions and funds that are directly tied to the number of members. </a:t>
            </a:r>
          </a:p>
          <a:p>
            <a:pPr>
              <a:spcBef>
                <a:spcPts val="1200"/>
              </a:spcBef>
              <a:spcAft>
                <a:spcPts val="1200"/>
              </a:spcAft>
              <a:buFont typeface="Wingdings" pitchFamily="2" charset="2"/>
              <a:buChar char="v"/>
            </a:pPr>
            <a:endParaRPr lang="en-US" altLang="en-US" b="0" dirty="0" smtClean="0"/>
          </a:p>
        </p:txBody>
      </p:sp>
    </p:spTree>
    <p:extLst>
      <p:ext uri="{BB962C8B-B14F-4D97-AF65-F5344CB8AC3E}">
        <p14:creationId xmlns:p14="http://schemas.microsoft.com/office/powerpoint/2010/main" val="1577165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accent2"/>
                </a:solidFill>
                <a:latin typeface="Arial Black" pitchFamily="34" charset="0"/>
              </a:rPr>
              <a:t>Application Process</a:t>
            </a:r>
            <a:endParaRPr lang="en-US" dirty="0"/>
          </a:p>
        </p:txBody>
      </p:sp>
      <p:sp>
        <p:nvSpPr>
          <p:cNvPr id="3" name="Content Placeholder 2"/>
          <p:cNvSpPr>
            <a:spLocks noGrp="1"/>
          </p:cNvSpPr>
          <p:nvPr>
            <p:ph idx="1"/>
          </p:nvPr>
        </p:nvSpPr>
        <p:spPr>
          <a:xfrm>
            <a:off x="1143000" y="1600200"/>
            <a:ext cx="7543800" cy="4525963"/>
          </a:xfrm>
        </p:spPr>
        <p:txBody>
          <a:bodyPr/>
          <a:lstStyle/>
          <a:p>
            <a:r>
              <a:rPr lang="en-US" dirty="0" smtClean="0"/>
              <a:t>Applicants operating in California apply through CV</a:t>
            </a:r>
          </a:p>
          <a:p>
            <a:r>
              <a:rPr lang="en-US" dirty="0" smtClean="0"/>
              <a:t>CV will rank applications, sending some to compete for funding and the national level</a:t>
            </a:r>
          </a:p>
          <a:p>
            <a:r>
              <a:rPr lang="en-US" dirty="0" smtClean="0"/>
              <a:t>CV receives formula allotment to fund programs that do not compete at the national level</a:t>
            </a:r>
          </a:p>
          <a:p>
            <a:r>
              <a:rPr lang="en-US" dirty="0" smtClean="0"/>
              <a:t>CV uses formula funds to fund the highest quality applications</a:t>
            </a:r>
            <a:endParaRPr lang="en-US" dirty="0"/>
          </a:p>
        </p:txBody>
      </p:sp>
    </p:spTree>
    <p:extLst>
      <p:ext uri="{BB962C8B-B14F-4D97-AF65-F5344CB8AC3E}">
        <p14:creationId xmlns:p14="http://schemas.microsoft.com/office/powerpoint/2010/main" val="1136361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solidFill>
                  <a:srgbClr val="333399"/>
                </a:solidFill>
                <a:latin typeface="Arial Black" pitchFamily="34" charset="0"/>
              </a:rPr>
              <a:t>Funding Priorities</a:t>
            </a:r>
            <a:endParaRPr lang="en-US" sz="2800" dirty="0"/>
          </a:p>
        </p:txBody>
      </p:sp>
      <p:sp>
        <p:nvSpPr>
          <p:cNvPr id="3" name="Content Placeholder 2"/>
          <p:cNvSpPr>
            <a:spLocks noGrp="1"/>
          </p:cNvSpPr>
          <p:nvPr>
            <p:ph idx="1"/>
          </p:nvPr>
        </p:nvSpPr>
        <p:spPr>
          <a:xfrm>
            <a:off x="1143000" y="1600200"/>
            <a:ext cx="7543800" cy="4525963"/>
          </a:xfrm>
        </p:spPr>
        <p:txBody>
          <a:bodyPr/>
          <a:lstStyle/>
          <a:p>
            <a:r>
              <a:rPr lang="en-US" dirty="0" smtClean="0">
                <a:solidFill>
                  <a:schemeClr val="accent4">
                    <a:lumMod val="75000"/>
                    <a:lumOff val="25000"/>
                  </a:schemeClr>
                </a:solidFill>
              </a:rPr>
              <a:t>Multi-Focus Intermediaries</a:t>
            </a:r>
          </a:p>
          <a:p>
            <a:r>
              <a:rPr lang="en-US" dirty="0" smtClean="0">
                <a:solidFill>
                  <a:schemeClr val="accent4">
                    <a:lumMod val="75000"/>
                    <a:lumOff val="25000"/>
                  </a:schemeClr>
                </a:solidFill>
              </a:rPr>
              <a:t>Disaster Services</a:t>
            </a:r>
          </a:p>
          <a:p>
            <a:r>
              <a:rPr lang="en-US" dirty="0" smtClean="0">
                <a:solidFill>
                  <a:schemeClr val="accent4">
                    <a:lumMod val="75000"/>
                    <a:lumOff val="25000"/>
                  </a:schemeClr>
                </a:solidFill>
              </a:rPr>
              <a:t>Economic Opportunity</a:t>
            </a:r>
          </a:p>
          <a:p>
            <a:r>
              <a:rPr lang="en-US" dirty="0" smtClean="0">
                <a:solidFill>
                  <a:schemeClr val="accent4">
                    <a:lumMod val="75000"/>
                    <a:lumOff val="25000"/>
                  </a:schemeClr>
                </a:solidFill>
              </a:rPr>
              <a:t>Education</a:t>
            </a:r>
          </a:p>
          <a:p>
            <a:r>
              <a:rPr lang="en-US" dirty="0" smtClean="0">
                <a:solidFill>
                  <a:schemeClr val="accent4">
                    <a:lumMod val="75000"/>
                    <a:lumOff val="25000"/>
                  </a:schemeClr>
                </a:solidFill>
              </a:rPr>
              <a:t>Environment</a:t>
            </a:r>
          </a:p>
          <a:p>
            <a:r>
              <a:rPr lang="en-US" dirty="0" smtClean="0">
                <a:solidFill>
                  <a:schemeClr val="accent4">
                    <a:lumMod val="75000"/>
                    <a:lumOff val="25000"/>
                  </a:schemeClr>
                </a:solidFill>
              </a:rPr>
              <a:t>Veterans and Military Families</a:t>
            </a:r>
          </a:p>
          <a:p>
            <a:r>
              <a:rPr lang="en-US" dirty="0" smtClean="0">
                <a:solidFill>
                  <a:schemeClr val="accent4">
                    <a:lumMod val="75000"/>
                    <a:lumOff val="25000"/>
                  </a:schemeClr>
                </a:solidFill>
              </a:rPr>
              <a:t>Programs that support My Brother’s Keeper</a:t>
            </a:r>
            <a:endParaRPr lang="en-US" dirty="0">
              <a:solidFill>
                <a:schemeClr val="accent4">
                  <a:lumMod val="75000"/>
                  <a:lumOff val="25000"/>
                </a:schemeClr>
              </a:solidFill>
            </a:endParaRPr>
          </a:p>
        </p:txBody>
      </p:sp>
    </p:spTree>
    <p:extLst>
      <p:ext uri="{BB962C8B-B14F-4D97-AF65-F5344CB8AC3E}">
        <p14:creationId xmlns:p14="http://schemas.microsoft.com/office/powerpoint/2010/main" val="486179351"/>
      </p:ext>
    </p:extLst>
  </p:cSld>
  <p:clrMapOvr>
    <a:masterClrMapping/>
  </p:clrMapOvr>
</p:sld>
</file>

<file path=ppt/theme/theme1.xml><?xml version="1.0" encoding="utf-8"?>
<a:theme xmlns:a="http://schemas.openxmlformats.org/drawingml/2006/main" name="default">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1528</TotalTime>
  <Words>2613</Words>
  <Application>Microsoft Office PowerPoint</Application>
  <PresentationFormat>On-screen Show (4:3)</PresentationFormat>
  <Paragraphs>313</Paragraphs>
  <Slides>25</Slides>
  <Notes>25</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default</vt:lpstr>
      <vt:lpstr>1_default</vt:lpstr>
      <vt:lpstr>PowerPoint Presentation</vt:lpstr>
      <vt:lpstr>Important Dates</vt:lpstr>
      <vt:lpstr>Overview of this Webinar</vt:lpstr>
      <vt:lpstr>CaliforniaVolunteers (CV)</vt:lpstr>
      <vt:lpstr>CNCS</vt:lpstr>
      <vt:lpstr>What is AmeriCorps?</vt:lpstr>
      <vt:lpstr>What is AmeriCorps?</vt:lpstr>
      <vt:lpstr>Application Process</vt:lpstr>
      <vt:lpstr>Funding Priorities</vt:lpstr>
      <vt:lpstr>Types of Grants</vt:lpstr>
      <vt:lpstr>Award Information</vt:lpstr>
      <vt:lpstr>Living Allowance</vt:lpstr>
      <vt:lpstr>Segal Education Award</vt:lpstr>
      <vt:lpstr>Eligibility</vt:lpstr>
      <vt:lpstr>Application Review  Process</vt:lpstr>
      <vt:lpstr>Review Criteria</vt:lpstr>
      <vt:lpstr>Major Pieces  of the Application</vt:lpstr>
      <vt:lpstr>Program Narrative</vt:lpstr>
      <vt:lpstr>Program Narrative</vt:lpstr>
      <vt:lpstr>Program Diagram</vt:lpstr>
      <vt:lpstr>Budget Narrative &amp; Budget Form</vt:lpstr>
      <vt:lpstr>Logic Model &amp; Performance Measurement Worksheet</vt:lpstr>
      <vt:lpstr>Technical Assistance  Webinars</vt:lpstr>
      <vt:lpstr>Questions?</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CaliforniaVolunteers (CV)</dc:title>
  <dc:creator>Patrick Gianelli</dc:creator>
  <cp:lastModifiedBy>Patrick Gianelli</cp:lastModifiedBy>
  <cp:revision>55</cp:revision>
  <cp:lastPrinted>2014-10-28T16:23:43Z</cp:lastPrinted>
  <dcterms:created xsi:type="dcterms:W3CDTF">2014-10-21T22:37:50Z</dcterms:created>
  <dcterms:modified xsi:type="dcterms:W3CDTF">2014-10-28T23:49:30Z</dcterms:modified>
</cp:coreProperties>
</file>