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264" r:id="rId3"/>
    <p:sldId id="270" r:id="rId4"/>
    <p:sldId id="278" r:id="rId5"/>
    <p:sldId id="265" r:id="rId6"/>
    <p:sldId id="267" r:id="rId7"/>
    <p:sldId id="268" r:id="rId8"/>
    <p:sldId id="280" r:id="rId9"/>
    <p:sldId id="274" r:id="rId10"/>
    <p:sldId id="272" r:id="rId11"/>
    <p:sldId id="279" r:id="rId12"/>
    <p:sldId id="277"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00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00" autoAdjust="0"/>
    <p:restoredTop sz="89011" autoAdjust="0"/>
  </p:normalViewPr>
  <p:slideViewPr>
    <p:cSldViewPr>
      <p:cViewPr>
        <p:scale>
          <a:sx n="100" d="100"/>
          <a:sy n="100" d="100"/>
        </p:scale>
        <p:origin x="-72" y="504"/>
      </p:cViewPr>
      <p:guideLst>
        <p:guide orient="horz" pos="2160"/>
        <p:guide pos="2880"/>
      </p:guideLst>
    </p:cSldViewPr>
  </p:slideViewPr>
  <p:notesTextViewPr>
    <p:cViewPr>
      <p:scale>
        <a:sx n="1" d="1"/>
        <a:sy n="1" d="1"/>
      </p:scale>
      <p:origin x="0" y="12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A5EBAB9-8430-4BAD-864F-CE573C2752D5}" type="datetimeFigureOut">
              <a:rPr lang="en-US" smtClean="0"/>
              <a:t>7/13/2017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96C7425-670A-4442-B90A-AB236F4EA389}" type="slidenum">
              <a:rPr lang="en-US" smtClean="0"/>
              <a:t>‹#›</a:t>
            </a:fld>
            <a:endParaRPr lang="en-US"/>
          </a:p>
        </p:txBody>
      </p:sp>
    </p:spTree>
    <p:extLst>
      <p:ext uri="{BB962C8B-B14F-4D97-AF65-F5344CB8AC3E}">
        <p14:creationId xmlns:p14="http://schemas.microsoft.com/office/powerpoint/2010/main" val="3961104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CD04A66-50B1-4D74-922A-D2389F59593C}" type="datetimeFigureOut">
              <a:rPr lang="en-US" smtClean="0"/>
              <a:t>7/13/2017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AF40D2A-9D86-418A-B9A4-4EFECC54E09E}" type="slidenum">
              <a:rPr lang="en-US" smtClean="0"/>
              <a:t>‹#›</a:t>
            </a:fld>
            <a:endParaRPr lang="en-US"/>
          </a:p>
        </p:txBody>
      </p:sp>
    </p:spTree>
    <p:extLst>
      <p:ext uri="{BB962C8B-B14F-4D97-AF65-F5344CB8AC3E}">
        <p14:creationId xmlns:p14="http://schemas.microsoft.com/office/powerpoint/2010/main" val="2940894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F40D2A-9D86-418A-B9A4-4EFECC54E09E}" type="slidenum">
              <a:rPr lang="en-US" smtClean="0"/>
              <a:t>1</a:t>
            </a:fld>
            <a:endParaRPr lang="en-US"/>
          </a:p>
        </p:txBody>
      </p:sp>
    </p:spTree>
    <p:extLst>
      <p:ext uri="{BB962C8B-B14F-4D97-AF65-F5344CB8AC3E}">
        <p14:creationId xmlns:p14="http://schemas.microsoft.com/office/powerpoint/2010/main" val="3130293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n-US" sz="1200" dirty="0" smtClean="0">
                <a:solidFill>
                  <a:schemeClr val="tx2"/>
                </a:solidFill>
                <a:latin typeface="Tw Cen MT" panose="020B0602020104020603" pitchFamily="34" charset="0"/>
              </a:rPr>
              <a:t>Assigning staff roles and responsibilities from the beginning is key to a smooth evaluation process. Don’t wait until the evaluation implementation rolls around. Begin developing</a:t>
            </a:r>
            <a:r>
              <a:rPr lang="en-US" sz="1200" baseline="0" dirty="0" smtClean="0">
                <a:solidFill>
                  <a:schemeClr val="tx2"/>
                </a:solidFill>
                <a:latin typeface="Tw Cen MT" panose="020B0602020104020603" pitchFamily="34" charset="0"/>
              </a:rPr>
              <a:t> the skills and knowledge needed at the beginning of the grant. </a:t>
            </a:r>
            <a:endParaRPr lang="en-US" sz="1200" dirty="0" smtClean="0">
              <a:solidFill>
                <a:schemeClr val="tx2"/>
              </a:solidFill>
              <a:latin typeface="Tw Cen MT" panose="020B0602020104020603" pitchFamily="34" charset="0"/>
            </a:endParaRPr>
          </a:p>
          <a:p>
            <a:pPr marL="342900" indent="-342900">
              <a:buFont typeface="Arial" panose="020B0604020202020204" pitchFamily="34" charset="0"/>
              <a:buChar char="•"/>
            </a:pPr>
            <a:r>
              <a:rPr lang="en-US" sz="1200" dirty="0" smtClean="0">
                <a:solidFill>
                  <a:schemeClr val="tx2"/>
                </a:solidFill>
                <a:latin typeface="Tw Cen MT" panose="020B0602020104020603" pitchFamily="34" charset="0"/>
              </a:rPr>
              <a:t>There’s no shame in recognizing that you need to reach outside of your organization for help. There are a number of resources that can be utilized and</a:t>
            </a:r>
            <a:r>
              <a:rPr lang="en-US" sz="1200" baseline="0" dirty="0" smtClean="0">
                <a:solidFill>
                  <a:schemeClr val="tx2"/>
                </a:solidFill>
                <a:latin typeface="Tw Cen MT" panose="020B0602020104020603" pitchFamily="34" charset="0"/>
              </a:rPr>
              <a:t> it’s important to budget for these resources from the beginning. In kind match in the form of consultation services is one way that you can lean on community resources while strengthening your evaluation capacity. </a:t>
            </a:r>
            <a:endParaRPr lang="en-US" sz="1200" dirty="0" smtClean="0">
              <a:solidFill>
                <a:schemeClr val="tx2"/>
              </a:solidFill>
              <a:latin typeface="Tw Cen MT" panose="020B0602020104020603" pitchFamily="34" charset="0"/>
            </a:endParaRPr>
          </a:p>
          <a:p>
            <a:endParaRPr lang="en-US" dirty="0"/>
          </a:p>
        </p:txBody>
      </p:sp>
      <p:sp>
        <p:nvSpPr>
          <p:cNvPr id="4" name="Slide Number Placeholder 3"/>
          <p:cNvSpPr>
            <a:spLocks noGrp="1"/>
          </p:cNvSpPr>
          <p:nvPr>
            <p:ph type="sldNum" sz="quarter" idx="10"/>
          </p:nvPr>
        </p:nvSpPr>
        <p:spPr/>
        <p:txBody>
          <a:bodyPr/>
          <a:lstStyle/>
          <a:p>
            <a:fld id="{7AF40D2A-9D86-418A-B9A4-4EFECC54E09E}" type="slidenum">
              <a:rPr lang="en-US" smtClean="0"/>
              <a:t>10</a:t>
            </a:fld>
            <a:endParaRPr lang="en-US"/>
          </a:p>
        </p:txBody>
      </p:sp>
    </p:spTree>
    <p:extLst>
      <p:ext uri="{BB962C8B-B14F-4D97-AF65-F5344CB8AC3E}">
        <p14:creationId xmlns:p14="http://schemas.microsoft.com/office/powerpoint/2010/main" val="2391053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a:t>
            </a:r>
            <a:r>
              <a:rPr lang="en-US" baseline="0" dirty="0" smtClean="0"/>
              <a:t> this format is a formal plan for CNCS, use of this outline can help you develop a well thought out evaluation plan which can be communicated clearly and effectively to relevant partners. Thinking about other elements that we’ve discussed today, especially the logic model, theory of change, and research questions, will help you create a strong evaluation plan. </a:t>
            </a:r>
            <a:endParaRPr lang="en-US" dirty="0"/>
          </a:p>
        </p:txBody>
      </p:sp>
      <p:sp>
        <p:nvSpPr>
          <p:cNvPr id="4" name="Slide Number Placeholder 3"/>
          <p:cNvSpPr>
            <a:spLocks noGrp="1"/>
          </p:cNvSpPr>
          <p:nvPr>
            <p:ph type="sldNum" sz="quarter" idx="10"/>
          </p:nvPr>
        </p:nvSpPr>
        <p:spPr/>
        <p:txBody>
          <a:bodyPr/>
          <a:lstStyle/>
          <a:p>
            <a:fld id="{7AF40D2A-9D86-418A-B9A4-4EFECC54E09E}" type="slidenum">
              <a:rPr lang="en-US" smtClean="0"/>
              <a:t>11</a:t>
            </a:fld>
            <a:endParaRPr lang="en-US"/>
          </a:p>
        </p:txBody>
      </p:sp>
    </p:spTree>
    <p:extLst>
      <p:ext uri="{BB962C8B-B14F-4D97-AF65-F5344CB8AC3E}">
        <p14:creationId xmlns:p14="http://schemas.microsoft.com/office/powerpoint/2010/main" val="2391053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F40D2A-9D86-418A-B9A4-4EFECC54E09E}" type="slidenum">
              <a:rPr lang="en-US" smtClean="0"/>
              <a:t>12</a:t>
            </a:fld>
            <a:endParaRPr lang="en-US"/>
          </a:p>
        </p:txBody>
      </p:sp>
    </p:spTree>
    <p:extLst>
      <p:ext uri="{BB962C8B-B14F-4D97-AF65-F5344CB8AC3E}">
        <p14:creationId xmlns:p14="http://schemas.microsoft.com/office/powerpoint/2010/main" val="1687787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F40D2A-9D86-418A-B9A4-4EFECC54E09E}" type="slidenum">
              <a:rPr lang="en-US" smtClean="0"/>
              <a:t>2</a:t>
            </a:fld>
            <a:endParaRPr lang="en-US"/>
          </a:p>
        </p:txBody>
      </p:sp>
    </p:spTree>
    <p:extLst>
      <p:ext uri="{BB962C8B-B14F-4D97-AF65-F5344CB8AC3E}">
        <p14:creationId xmlns:p14="http://schemas.microsoft.com/office/powerpoint/2010/main" val="1531505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smtClean="0"/>
              <a:t>Evidence at all stages is valuable, negative findings may</a:t>
            </a:r>
            <a:r>
              <a:rPr lang="en-US" baseline="0" dirty="0" smtClean="0"/>
              <a:t> help to improve the quality of the program</a:t>
            </a:r>
          </a:p>
          <a:p>
            <a:pPr marL="174708" indent="-174708">
              <a:buFont typeface="Arial" panose="020B0604020202020204" pitchFamily="34" charset="0"/>
              <a:buChar char="•"/>
            </a:pPr>
            <a:r>
              <a:rPr lang="en-US" baseline="0" dirty="0" smtClean="0"/>
              <a:t>The process is not always linear and may evolve or circulate depending on factors such as staff turn over or community changes</a:t>
            </a:r>
            <a:endParaRPr lang="en-US" dirty="0"/>
          </a:p>
        </p:txBody>
      </p:sp>
      <p:sp>
        <p:nvSpPr>
          <p:cNvPr id="4" name="Slide Number Placeholder 3"/>
          <p:cNvSpPr>
            <a:spLocks noGrp="1"/>
          </p:cNvSpPr>
          <p:nvPr>
            <p:ph type="sldNum" sz="quarter" idx="10"/>
          </p:nvPr>
        </p:nvSpPr>
        <p:spPr/>
        <p:txBody>
          <a:bodyPr/>
          <a:lstStyle/>
          <a:p>
            <a:fld id="{7AF40D2A-9D86-418A-B9A4-4EFECC54E09E}" type="slidenum">
              <a:rPr lang="en-US" smtClean="0"/>
              <a:t>3</a:t>
            </a:fld>
            <a:endParaRPr lang="en-US"/>
          </a:p>
        </p:txBody>
      </p:sp>
    </p:spTree>
    <p:extLst>
      <p:ext uri="{BB962C8B-B14F-4D97-AF65-F5344CB8AC3E}">
        <p14:creationId xmlns:p14="http://schemas.microsoft.com/office/powerpoint/2010/main" val="3311631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smtClean="0"/>
              <a:t>Evidence at all stages is valuable, negative findings may</a:t>
            </a:r>
            <a:r>
              <a:rPr lang="en-US" baseline="0" dirty="0" smtClean="0"/>
              <a:t> help to improve the quality of the program</a:t>
            </a:r>
          </a:p>
          <a:p>
            <a:pPr marL="174708" indent="-174708">
              <a:buFont typeface="Arial" panose="020B0604020202020204" pitchFamily="34" charset="0"/>
              <a:buChar char="•"/>
            </a:pPr>
            <a:r>
              <a:rPr lang="en-US" baseline="0" dirty="0" smtClean="0"/>
              <a:t>The process is not always linear and may evolve or circulate depending on factors such as staff turn over or community changes</a:t>
            </a:r>
          </a:p>
          <a:p>
            <a:pPr marL="174708" indent="-174708">
              <a:buFont typeface="Arial" panose="020B0604020202020204" pitchFamily="34" charset="0"/>
              <a:buChar char="•"/>
            </a:pPr>
            <a:r>
              <a:rPr lang="en-US" baseline="0" dirty="0" smtClean="0"/>
              <a:t>100% stat </a:t>
            </a:r>
            <a:r>
              <a:rPr lang="en-US" baseline="0" dirty="0" smtClean="0">
                <a:sym typeface="Wingdings" panose="05000000000000000000" pitchFamily="2" charset="2"/>
              </a:rPr>
              <a:t> reflects other aspects of the program such as capacity and/or experience </a:t>
            </a:r>
            <a:endParaRPr lang="en-US" dirty="0"/>
          </a:p>
        </p:txBody>
      </p:sp>
      <p:sp>
        <p:nvSpPr>
          <p:cNvPr id="4" name="Slide Number Placeholder 3"/>
          <p:cNvSpPr>
            <a:spLocks noGrp="1"/>
          </p:cNvSpPr>
          <p:nvPr>
            <p:ph type="sldNum" sz="quarter" idx="10"/>
          </p:nvPr>
        </p:nvSpPr>
        <p:spPr/>
        <p:txBody>
          <a:bodyPr/>
          <a:lstStyle/>
          <a:p>
            <a:fld id="{7AF40D2A-9D86-418A-B9A4-4EFECC54E09E}" type="slidenum">
              <a:rPr lang="en-US" smtClean="0"/>
              <a:t>4</a:t>
            </a:fld>
            <a:endParaRPr lang="en-US"/>
          </a:p>
        </p:txBody>
      </p:sp>
    </p:spTree>
    <p:extLst>
      <p:ext uri="{BB962C8B-B14F-4D97-AF65-F5344CB8AC3E}">
        <p14:creationId xmlns:p14="http://schemas.microsoft.com/office/powerpoint/2010/main" val="3311631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a:t>
            </a:r>
            <a:r>
              <a:rPr lang="en-US" baseline="0" dirty="0" smtClean="0"/>
              <a:t> the continuum is used by CNCS to score applications, programs should not try to exaggerate their location. Knowing where your program stands and developing an evaluation plan is seen as highly valuable by CV and CNCS regardless of the placement on the continuum. Programs with $500,000 or more in grants are required to work with an external evaluator. </a:t>
            </a:r>
          </a:p>
          <a:p>
            <a:endParaRPr lang="en-US" baseline="0" dirty="0" smtClean="0"/>
          </a:p>
          <a:p>
            <a:pPr marL="571500" indent="-571500">
              <a:buFont typeface="Arial" panose="020B0604020202020204" pitchFamily="34" charset="0"/>
              <a:buChar char="•"/>
            </a:pPr>
            <a:r>
              <a:rPr lang="en-US" sz="1200" dirty="0" smtClean="0">
                <a:solidFill>
                  <a:schemeClr val="tx2"/>
                </a:solidFill>
                <a:latin typeface="Tw Cen MT" panose="020B0602020104020603" pitchFamily="34" charset="0"/>
              </a:rPr>
              <a:t>Builds understanding of your program’s strengths and weaknesses</a:t>
            </a:r>
          </a:p>
          <a:p>
            <a:pPr marL="571500" indent="-571500">
              <a:buFont typeface="Arial" panose="020B0604020202020204" pitchFamily="34" charset="0"/>
              <a:buChar char="•"/>
            </a:pPr>
            <a:r>
              <a:rPr lang="en-US" sz="1200" dirty="0" smtClean="0">
                <a:solidFill>
                  <a:schemeClr val="tx2"/>
                </a:solidFill>
                <a:latin typeface="Tw Cen MT" panose="020B0602020104020603" pitchFamily="34" charset="0"/>
              </a:rPr>
              <a:t>Informs process and intervention changes</a:t>
            </a:r>
          </a:p>
          <a:p>
            <a:pPr marL="571500" indent="-571500">
              <a:buFont typeface="Arial" panose="020B0604020202020204" pitchFamily="34" charset="0"/>
              <a:buChar char="•"/>
            </a:pPr>
            <a:r>
              <a:rPr lang="en-US" sz="1200" dirty="0" smtClean="0">
                <a:solidFill>
                  <a:schemeClr val="tx2"/>
                </a:solidFill>
                <a:latin typeface="Tw Cen MT" panose="020B0602020104020603" pitchFamily="34" charset="0"/>
              </a:rPr>
              <a:t>Adds to the richness of your program’s story and it’s value to the community</a:t>
            </a:r>
          </a:p>
          <a:p>
            <a:endParaRPr lang="en-US" dirty="0"/>
          </a:p>
        </p:txBody>
      </p:sp>
      <p:sp>
        <p:nvSpPr>
          <p:cNvPr id="4" name="Slide Number Placeholder 3"/>
          <p:cNvSpPr>
            <a:spLocks noGrp="1"/>
          </p:cNvSpPr>
          <p:nvPr>
            <p:ph type="sldNum" sz="quarter" idx="10"/>
          </p:nvPr>
        </p:nvSpPr>
        <p:spPr/>
        <p:txBody>
          <a:bodyPr/>
          <a:lstStyle/>
          <a:p>
            <a:fld id="{7AF40D2A-9D86-418A-B9A4-4EFECC54E09E}" type="slidenum">
              <a:rPr lang="en-US" smtClean="0"/>
              <a:t>5</a:t>
            </a:fld>
            <a:endParaRPr lang="en-US"/>
          </a:p>
        </p:txBody>
      </p:sp>
    </p:spTree>
    <p:extLst>
      <p:ext uri="{BB962C8B-B14F-4D97-AF65-F5344CB8AC3E}">
        <p14:creationId xmlns:p14="http://schemas.microsoft.com/office/powerpoint/2010/main" val="3241186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F40D2A-9D86-418A-B9A4-4EFECC54E09E}" type="slidenum">
              <a:rPr lang="en-US" smtClean="0"/>
              <a:t>6</a:t>
            </a:fld>
            <a:endParaRPr lang="en-US"/>
          </a:p>
        </p:txBody>
      </p:sp>
    </p:spTree>
    <p:extLst>
      <p:ext uri="{BB962C8B-B14F-4D97-AF65-F5344CB8AC3E}">
        <p14:creationId xmlns:p14="http://schemas.microsoft.com/office/powerpoint/2010/main" val="11162014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Becoming a learning organization is important part</a:t>
            </a:r>
            <a:r>
              <a:rPr lang="en-US" baseline="0" dirty="0" smtClean="0"/>
              <a:t> of setting up a successful evaluation process. While evaluation in itself will ask specific questions about the program, becoming a learning organization allows you to have a holistic style of inquiry within your program. All that your organization does should either be evidence informed, or be set up in a way that will allow for future evaluations. This involves setting up systems, having conversations with all staff, and keeping your eyes and ears open for valuable opportunities for evaluation and </a:t>
            </a:r>
            <a:r>
              <a:rPr lang="en-US" baseline="0" smtClean="0"/>
              <a:t>data collection. </a:t>
            </a:r>
            <a:endParaRPr lang="en-US" dirty="0"/>
          </a:p>
        </p:txBody>
      </p:sp>
      <p:sp>
        <p:nvSpPr>
          <p:cNvPr id="4" name="Slide Number Placeholder 3"/>
          <p:cNvSpPr>
            <a:spLocks noGrp="1"/>
          </p:cNvSpPr>
          <p:nvPr>
            <p:ph type="sldNum" sz="quarter" idx="10"/>
          </p:nvPr>
        </p:nvSpPr>
        <p:spPr/>
        <p:txBody>
          <a:bodyPr/>
          <a:lstStyle/>
          <a:p>
            <a:fld id="{7AF40D2A-9D86-418A-B9A4-4EFECC54E09E}" type="slidenum">
              <a:rPr lang="en-US" smtClean="0"/>
              <a:t>7</a:t>
            </a:fld>
            <a:endParaRPr lang="en-US"/>
          </a:p>
        </p:txBody>
      </p:sp>
    </p:spTree>
    <p:extLst>
      <p:ext uri="{BB962C8B-B14F-4D97-AF65-F5344CB8AC3E}">
        <p14:creationId xmlns:p14="http://schemas.microsoft.com/office/powerpoint/2010/main" val="1506698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Logic</a:t>
            </a:r>
            <a:r>
              <a:rPr lang="en-US" baseline="0" dirty="0" smtClean="0"/>
              <a:t> model: your logic model should provide a clear outline of your programs design and implementation. It should be clear enough that it can be easily communicated and understood by a lay person, to the point where your design would be replicable. You should adhere very closely to your logic model when making changes to program implementation. Your logic model will also help you understand your staff capacity and responsibilities.</a:t>
            </a:r>
          </a:p>
          <a:p>
            <a:r>
              <a:rPr lang="en-US" baseline="0" dirty="0" smtClean="0"/>
              <a:t>Theory of change: your theory of change is the basis for your program design, it should also be the basis for your evaluation. TOC’s articulate what change is happening and how. By looking at your theory of change you can determine which part the process you want to develop a research question around. </a:t>
            </a:r>
          </a:p>
          <a:p>
            <a:r>
              <a:rPr lang="en-US" baseline="0" dirty="0" smtClean="0"/>
              <a:t>Process evaluation: it’s a good idea to conduct a process evaluation prior to an evaluation on your intervention. This allows you determine where your program’s strengths and weaknesses are and where changes should occur. </a:t>
            </a:r>
          </a:p>
          <a:p>
            <a:r>
              <a:rPr lang="en-US" baseline="0" dirty="0" smtClean="0"/>
              <a:t>Program design: don’t be afraid to make adjustments as needed. While you obviously want to maintain the integrity of the program design for which you were awarded a grant, if you need to make adjustments to strengthen the quality and effectiveness of the program design, you should do so. Some changes are more reasonable than others and do your best not to make too many changes too quickly as that would impact your ability to evaluate your process and/or your intervention. </a:t>
            </a:r>
          </a:p>
          <a:p>
            <a:endParaRPr lang="en-US" dirty="0"/>
          </a:p>
        </p:txBody>
      </p:sp>
      <p:sp>
        <p:nvSpPr>
          <p:cNvPr id="4" name="Slide Number Placeholder 3"/>
          <p:cNvSpPr>
            <a:spLocks noGrp="1"/>
          </p:cNvSpPr>
          <p:nvPr>
            <p:ph type="sldNum" sz="quarter" idx="10"/>
          </p:nvPr>
        </p:nvSpPr>
        <p:spPr/>
        <p:txBody>
          <a:bodyPr/>
          <a:lstStyle/>
          <a:p>
            <a:fld id="{7AF40D2A-9D86-418A-B9A4-4EFECC54E09E}" type="slidenum">
              <a:rPr lang="en-US" smtClean="0"/>
              <a:t>8</a:t>
            </a:fld>
            <a:endParaRPr lang="en-US"/>
          </a:p>
        </p:txBody>
      </p:sp>
    </p:spTree>
    <p:extLst>
      <p:ext uri="{BB962C8B-B14F-4D97-AF65-F5344CB8AC3E}">
        <p14:creationId xmlns:p14="http://schemas.microsoft.com/office/powerpoint/2010/main" val="1506698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data are you collecting? What data do you already have?</a:t>
            </a:r>
          </a:p>
          <a:p>
            <a:r>
              <a:rPr lang="en-US" dirty="0" smtClean="0"/>
              <a:t>Instruments: As much</a:t>
            </a:r>
            <a:r>
              <a:rPr lang="en-US" baseline="0" dirty="0" smtClean="0"/>
              <a:t> as possible, use existing, validated, instruments. Poor instruments or instruments that have not been thoroughly vetted and validated are one of the most common and detrimental weaknesses in research and evaluation. It’s incredibly challenging to develop a strong instrument without the time and capacity to thoroughly vet it. Use CNCS resources, external evaluators, professors or other academics, and/or experts in your field to determine which instrument will be best for your data collection. Use your performance measures as a tool when planning the instruments and collection systems. </a:t>
            </a:r>
          </a:p>
          <a:p>
            <a:r>
              <a:rPr lang="en-US" baseline="0" dirty="0" smtClean="0"/>
              <a:t>Collection: fidelity to the data collection process is key. Properly train your evaluators to collect the data using the exact same process and model across time, sites, and beneficiaries. </a:t>
            </a:r>
          </a:p>
          <a:p>
            <a:r>
              <a:rPr lang="en-US" baseline="0" dirty="0" smtClean="0"/>
              <a:t>Management: don’t do a disservice to your hard work by mismanaging data. Ensure that you collect and store data according to specific time periods. Having a strong system for managing your data will prevent double counting or loss of data and provide ease in reporting data during the evaluation and for progress reports to CV. </a:t>
            </a:r>
          </a:p>
          <a:p>
            <a:r>
              <a:rPr lang="en-US" baseline="0" dirty="0" smtClean="0"/>
              <a:t>Analysis: Think about how you will analyze the data prior to beginning an evaluation. Analysis should be considered when developing your research question. If you can’t analyze the data in a way that allows you to answer your research question, it becomes a useless exercise. </a:t>
            </a:r>
          </a:p>
          <a:p>
            <a:endParaRPr lang="en-US" baseline="0" dirty="0" smtClean="0"/>
          </a:p>
          <a:p>
            <a:r>
              <a:rPr lang="en-US" baseline="0" dirty="0" smtClean="0"/>
              <a:t>Exercise caution when analyzing data. Depending on the type of analysis desired, it might be better to rely on an external evaluator. Analysis can sometimes be the most complicated piece of data collection and it is easy to make mistakes which lead to faulty or misleading conclusions. Without a background in research or evaluation, stick to descriptive statistics. As you move further along the continuum, the analysis will become more sophisticated and an external evaluation may become a necessity. </a:t>
            </a:r>
          </a:p>
          <a:p>
            <a:endParaRPr lang="en-US" dirty="0"/>
          </a:p>
        </p:txBody>
      </p:sp>
      <p:sp>
        <p:nvSpPr>
          <p:cNvPr id="4" name="Slide Number Placeholder 3"/>
          <p:cNvSpPr>
            <a:spLocks noGrp="1"/>
          </p:cNvSpPr>
          <p:nvPr>
            <p:ph type="sldNum" sz="quarter" idx="10"/>
          </p:nvPr>
        </p:nvSpPr>
        <p:spPr/>
        <p:txBody>
          <a:bodyPr/>
          <a:lstStyle/>
          <a:p>
            <a:fld id="{7AF40D2A-9D86-418A-B9A4-4EFECC54E09E}" type="slidenum">
              <a:rPr lang="en-US" smtClean="0"/>
              <a:t>9</a:t>
            </a:fld>
            <a:endParaRPr lang="en-US"/>
          </a:p>
        </p:txBody>
      </p:sp>
    </p:spTree>
    <p:extLst>
      <p:ext uri="{BB962C8B-B14F-4D97-AF65-F5344CB8AC3E}">
        <p14:creationId xmlns:p14="http://schemas.microsoft.com/office/powerpoint/2010/main" val="158709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A63CCF-A29B-4B1F-81F9-09D9ED261077}" type="datetimeFigureOut">
              <a:rPr lang="en-US" smtClean="0"/>
              <a:t>7/13/2017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5ECBA-F083-4C6F-B3F2-555A369107AD}" type="slidenum">
              <a:rPr lang="en-US" smtClean="0"/>
              <a:t>‹#›</a:t>
            </a:fld>
            <a:endParaRPr lang="en-US"/>
          </a:p>
        </p:txBody>
      </p:sp>
    </p:spTree>
    <p:extLst>
      <p:ext uri="{BB962C8B-B14F-4D97-AF65-F5344CB8AC3E}">
        <p14:creationId xmlns:p14="http://schemas.microsoft.com/office/powerpoint/2010/main" val="537031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A63CCF-A29B-4B1F-81F9-09D9ED261077}" type="datetimeFigureOut">
              <a:rPr lang="en-US" smtClean="0"/>
              <a:t>7/13/2017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5ECBA-F083-4C6F-B3F2-555A369107AD}" type="slidenum">
              <a:rPr lang="en-US" smtClean="0"/>
              <a:t>‹#›</a:t>
            </a:fld>
            <a:endParaRPr lang="en-US"/>
          </a:p>
        </p:txBody>
      </p:sp>
    </p:spTree>
    <p:extLst>
      <p:ext uri="{BB962C8B-B14F-4D97-AF65-F5344CB8AC3E}">
        <p14:creationId xmlns:p14="http://schemas.microsoft.com/office/powerpoint/2010/main" val="4241065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A63CCF-A29B-4B1F-81F9-09D9ED261077}" type="datetimeFigureOut">
              <a:rPr lang="en-US" smtClean="0"/>
              <a:t>7/13/2017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5ECBA-F083-4C6F-B3F2-555A369107AD}" type="slidenum">
              <a:rPr lang="en-US" smtClean="0"/>
              <a:t>‹#›</a:t>
            </a:fld>
            <a:endParaRPr lang="en-US"/>
          </a:p>
        </p:txBody>
      </p:sp>
    </p:spTree>
    <p:extLst>
      <p:ext uri="{BB962C8B-B14F-4D97-AF65-F5344CB8AC3E}">
        <p14:creationId xmlns:p14="http://schemas.microsoft.com/office/powerpoint/2010/main" val="494580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A63CCF-A29B-4B1F-81F9-09D9ED261077}" type="datetimeFigureOut">
              <a:rPr lang="en-US" smtClean="0"/>
              <a:t>7/13/2017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5ECBA-F083-4C6F-B3F2-555A369107AD}" type="slidenum">
              <a:rPr lang="en-US" smtClean="0"/>
              <a:t>‹#›</a:t>
            </a:fld>
            <a:endParaRPr lang="en-US"/>
          </a:p>
        </p:txBody>
      </p:sp>
    </p:spTree>
    <p:extLst>
      <p:ext uri="{BB962C8B-B14F-4D97-AF65-F5344CB8AC3E}">
        <p14:creationId xmlns:p14="http://schemas.microsoft.com/office/powerpoint/2010/main" val="4071860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A63CCF-A29B-4B1F-81F9-09D9ED261077}" type="datetimeFigureOut">
              <a:rPr lang="en-US" smtClean="0"/>
              <a:t>7/13/2017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5ECBA-F083-4C6F-B3F2-555A369107AD}" type="slidenum">
              <a:rPr lang="en-US" smtClean="0"/>
              <a:t>‹#›</a:t>
            </a:fld>
            <a:endParaRPr lang="en-US"/>
          </a:p>
        </p:txBody>
      </p:sp>
    </p:spTree>
    <p:extLst>
      <p:ext uri="{BB962C8B-B14F-4D97-AF65-F5344CB8AC3E}">
        <p14:creationId xmlns:p14="http://schemas.microsoft.com/office/powerpoint/2010/main" val="4132399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A63CCF-A29B-4B1F-81F9-09D9ED261077}" type="datetimeFigureOut">
              <a:rPr lang="en-US" smtClean="0"/>
              <a:t>7/13/2017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5ECBA-F083-4C6F-B3F2-555A369107AD}" type="slidenum">
              <a:rPr lang="en-US" smtClean="0"/>
              <a:t>‹#›</a:t>
            </a:fld>
            <a:endParaRPr lang="en-US"/>
          </a:p>
        </p:txBody>
      </p:sp>
    </p:spTree>
    <p:extLst>
      <p:ext uri="{BB962C8B-B14F-4D97-AF65-F5344CB8AC3E}">
        <p14:creationId xmlns:p14="http://schemas.microsoft.com/office/powerpoint/2010/main" val="319534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A63CCF-A29B-4B1F-81F9-09D9ED261077}" type="datetimeFigureOut">
              <a:rPr lang="en-US" smtClean="0"/>
              <a:t>7/13/2017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05ECBA-F083-4C6F-B3F2-555A369107AD}" type="slidenum">
              <a:rPr lang="en-US" smtClean="0"/>
              <a:t>‹#›</a:t>
            </a:fld>
            <a:endParaRPr lang="en-US"/>
          </a:p>
        </p:txBody>
      </p:sp>
    </p:spTree>
    <p:extLst>
      <p:ext uri="{BB962C8B-B14F-4D97-AF65-F5344CB8AC3E}">
        <p14:creationId xmlns:p14="http://schemas.microsoft.com/office/powerpoint/2010/main" val="3502159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A63CCF-A29B-4B1F-81F9-09D9ED261077}" type="datetimeFigureOut">
              <a:rPr lang="en-US" smtClean="0"/>
              <a:t>7/13/2017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05ECBA-F083-4C6F-B3F2-555A369107AD}" type="slidenum">
              <a:rPr lang="en-US" smtClean="0"/>
              <a:t>‹#›</a:t>
            </a:fld>
            <a:endParaRPr lang="en-US"/>
          </a:p>
        </p:txBody>
      </p:sp>
    </p:spTree>
    <p:extLst>
      <p:ext uri="{BB962C8B-B14F-4D97-AF65-F5344CB8AC3E}">
        <p14:creationId xmlns:p14="http://schemas.microsoft.com/office/powerpoint/2010/main" val="2876959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A63CCF-A29B-4B1F-81F9-09D9ED261077}" type="datetimeFigureOut">
              <a:rPr lang="en-US" smtClean="0"/>
              <a:t>7/13/2017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05ECBA-F083-4C6F-B3F2-555A369107AD}" type="slidenum">
              <a:rPr lang="en-US" smtClean="0"/>
              <a:t>‹#›</a:t>
            </a:fld>
            <a:endParaRPr lang="en-US"/>
          </a:p>
        </p:txBody>
      </p:sp>
    </p:spTree>
    <p:extLst>
      <p:ext uri="{BB962C8B-B14F-4D97-AF65-F5344CB8AC3E}">
        <p14:creationId xmlns:p14="http://schemas.microsoft.com/office/powerpoint/2010/main" val="1390478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A63CCF-A29B-4B1F-81F9-09D9ED261077}" type="datetimeFigureOut">
              <a:rPr lang="en-US" smtClean="0"/>
              <a:t>7/13/2017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5ECBA-F083-4C6F-B3F2-555A369107AD}" type="slidenum">
              <a:rPr lang="en-US" smtClean="0"/>
              <a:t>‹#›</a:t>
            </a:fld>
            <a:endParaRPr lang="en-US"/>
          </a:p>
        </p:txBody>
      </p:sp>
    </p:spTree>
    <p:extLst>
      <p:ext uri="{BB962C8B-B14F-4D97-AF65-F5344CB8AC3E}">
        <p14:creationId xmlns:p14="http://schemas.microsoft.com/office/powerpoint/2010/main" val="3521224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A63CCF-A29B-4B1F-81F9-09D9ED261077}" type="datetimeFigureOut">
              <a:rPr lang="en-US" smtClean="0"/>
              <a:t>7/13/2017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5ECBA-F083-4C6F-B3F2-555A369107AD}" type="slidenum">
              <a:rPr lang="en-US" smtClean="0"/>
              <a:t>‹#›</a:t>
            </a:fld>
            <a:endParaRPr lang="en-US"/>
          </a:p>
        </p:txBody>
      </p:sp>
    </p:spTree>
    <p:extLst>
      <p:ext uri="{BB962C8B-B14F-4D97-AF65-F5344CB8AC3E}">
        <p14:creationId xmlns:p14="http://schemas.microsoft.com/office/powerpoint/2010/main" val="1309195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A63CCF-A29B-4B1F-81F9-09D9ED261077}" type="datetimeFigureOut">
              <a:rPr lang="en-US" smtClean="0"/>
              <a:t>7/13/2017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05ECBA-F083-4C6F-B3F2-555A369107AD}" type="slidenum">
              <a:rPr lang="en-US" smtClean="0"/>
              <a:t>‹#›</a:t>
            </a:fld>
            <a:endParaRPr lang="en-US"/>
          </a:p>
        </p:txBody>
      </p:sp>
    </p:spTree>
    <p:extLst>
      <p:ext uri="{BB962C8B-B14F-4D97-AF65-F5344CB8AC3E}">
        <p14:creationId xmlns:p14="http://schemas.microsoft.com/office/powerpoint/2010/main" val="41005080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228600"/>
            <a:ext cx="8266566" cy="369332"/>
          </a:xfrm>
          <a:prstGeom prst="rect">
            <a:avLst/>
          </a:prstGeom>
          <a:noFill/>
        </p:spPr>
        <p:txBody>
          <a:bodyPr wrap="square" rtlCol="0">
            <a:spAutoFit/>
          </a:bodyPr>
          <a:lstStyle/>
          <a:p>
            <a:r>
              <a:rPr lang="en-US" dirty="0" smtClean="0">
                <a:solidFill>
                  <a:schemeClr val="bg1">
                    <a:lumMod val="95000"/>
                  </a:schemeClr>
                </a:solidFill>
              </a:rPr>
              <a:t>AmeriCorps Advantage: CaliforniaVolunteers Grantee Training Conference, July 2017</a:t>
            </a:r>
            <a:endParaRPr lang="en-US" dirty="0">
              <a:solidFill>
                <a:schemeClr val="bg1">
                  <a:lumMod val="95000"/>
                </a:schemeClr>
              </a:solidFill>
            </a:endParaRPr>
          </a:p>
        </p:txBody>
      </p:sp>
      <p:pic>
        <p:nvPicPr>
          <p:cNvPr id="7"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8" name="Picture 7"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4" name="Title 3"/>
          <p:cNvSpPr txBox="1">
            <a:spLocks noGrp="1"/>
          </p:cNvSpPr>
          <p:nvPr>
            <p:ph type="ctrTitle"/>
          </p:nvPr>
        </p:nvSpPr>
        <p:spPr>
          <a:xfrm>
            <a:off x="762000" y="1533437"/>
            <a:ext cx="7467600" cy="2123658"/>
          </a:xfrm>
          <a:prstGeom prst="rect">
            <a:avLst/>
          </a:prstGeom>
          <a:noFill/>
        </p:spPr>
        <p:txBody>
          <a:bodyPr wrap="square" rtlCol="0">
            <a:spAutoFit/>
          </a:bodyPr>
          <a:lstStyle/>
          <a:p>
            <a:r>
              <a:rPr lang="en-US" sz="6600" dirty="0" smtClean="0">
                <a:solidFill>
                  <a:schemeClr val="tx2"/>
                </a:solidFill>
                <a:latin typeface="Tw Cen MT" panose="020B0602020104020603" pitchFamily="34" charset="0"/>
                <a:ea typeface="Open Sans Condensed" panose="020B0806030504020204" pitchFamily="34" charset="0"/>
                <a:cs typeface="Open Sans Condensed" panose="020B0806030504020204" pitchFamily="34" charset="0"/>
              </a:rPr>
              <a:t>Building Evidence of Effectiveness</a:t>
            </a:r>
            <a:endParaRPr lang="en-US" sz="6600" dirty="0">
              <a:solidFill>
                <a:schemeClr val="tx2"/>
              </a:solidFill>
              <a:latin typeface="Tw Cen MT" panose="020B0602020104020603" pitchFamily="34" charset="0"/>
              <a:ea typeface="Open Sans Condensed" panose="020B0806030504020204" pitchFamily="34" charset="0"/>
              <a:cs typeface="Open Sans Condensed" panose="020B0806030504020204" pitchFamily="34" charset="0"/>
            </a:endParaRPr>
          </a:p>
        </p:txBody>
      </p:sp>
      <p:sp>
        <p:nvSpPr>
          <p:cNvPr id="11" name="Title 3"/>
          <p:cNvSpPr txBox="1">
            <a:spLocks/>
          </p:cNvSpPr>
          <p:nvPr/>
        </p:nvSpPr>
        <p:spPr>
          <a:xfrm>
            <a:off x="880257" y="3886199"/>
            <a:ext cx="7467600" cy="954107"/>
          </a:xfrm>
          <a:prstGeom prst="rect">
            <a:avLst/>
          </a:prstGeom>
          <a:noFill/>
        </p:spPr>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solidFill>
                  <a:schemeClr val="tx2"/>
                </a:solidFill>
                <a:latin typeface="Tw Cen MT" panose="020B0602020104020603" pitchFamily="34" charset="0"/>
                <a:ea typeface="Open Sans Condensed" panose="020B0806030504020204" pitchFamily="34" charset="0"/>
                <a:cs typeface="Open Sans Condensed" panose="020B0806030504020204" pitchFamily="34" charset="0"/>
              </a:rPr>
              <a:t>Dylan Moore</a:t>
            </a:r>
          </a:p>
          <a:p>
            <a:r>
              <a:rPr lang="en-US" sz="2800" dirty="0" smtClean="0">
                <a:solidFill>
                  <a:schemeClr val="tx2"/>
                </a:solidFill>
                <a:latin typeface="Tw Cen MT" panose="020B0602020104020603" pitchFamily="34" charset="0"/>
                <a:ea typeface="Open Sans Condensed" panose="020B0806030504020204" pitchFamily="34" charset="0"/>
                <a:cs typeface="Open Sans Condensed" panose="020B0806030504020204" pitchFamily="34" charset="0"/>
              </a:rPr>
              <a:t>Program Officer, CaliforniaVolunteers</a:t>
            </a:r>
          </a:p>
        </p:txBody>
      </p:sp>
      <p:sp>
        <p:nvSpPr>
          <p:cNvPr id="17" name="TextBox 16"/>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pic>
        <p:nvPicPr>
          <p:cNvPr id="18"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4357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646331"/>
          </a:xfrm>
          <a:prstGeom prst="rect">
            <a:avLst/>
          </a:prstGeom>
          <a:noFill/>
        </p:spPr>
        <p:txBody>
          <a:bodyPr wrap="square" rtlCol="0">
            <a:spAutoFit/>
          </a:bodyPr>
          <a:lstStyle/>
          <a:p>
            <a:pPr algn="ctr"/>
            <a:r>
              <a:rPr lang="en-US" sz="3600" dirty="0" smtClean="0">
                <a:solidFill>
                  <a:schemeClr val="tx2"/>
                </a:solidFill>
                <a:latin typeface="Tw Cen MT" panose="020B0602020104020603" pitchFamily="34" charset="0"/>
              </a:rPr>
              <a:t>Staff Capacity and Responsibilities</a:t>
            </a:r>
            <a:endParaRPr lang="en-US" sz="3600" dirty="0">
              <a:solidFill>
                <a:schemeClr val="tx2"/>
              </a:solidFill>
              <a:latin typeface="Tw Cen MT" panose="020B0602020104020603" pitchFamily="34" charset="0"/>
            </a:endParaRPr>
          </a:p>
        </p:txBody>
      </p:sp>
      <p:sp>
        <p:nvSpPr>
          <p:cNvPr id="10" name="TextBox 9"/>
          <p:cNvSpPr txBox="1"/>
          <p:nvPr/>
        </p:nvSpPr>
        <p:spPr>
          <a:xfrm>
            <a:off x="477824" y="2438400"/>
            <a:ext cx="8132775" cy="2185214"/>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solidFill>
                  <a:schemeClr val="tx2"/>
                </a:solidFill>
                <a:latin typeface="Tw Cen MT" panose="020B0602020104020603" pitchFamily="34" charset="0"/>
              </a:rPr>
              <a:t>Start from the beginning</a:t>
            </a:r>
          </a:p>
          <a:p>
            <a:pPr marL="342900" indent="-342900">
              <a:buFont typeface="Arial" panose="020B0604020202020204" pitchFamily="34" charset="0"/>
              <a:buChar char="•"/>
            </a:pPr>
            <a:r>
              <a:rPr lang="en-US" sz="3200" dirty="0" smtClean="0">
                <a:solidFill>
                  <a:schemeClr val="tx2"/>
                </a:solidFill>
                <a:latin typeface="Tw Cen MT" panose="020B0602020104020603" pitchFamily="34" charset="0"/>
              </a:rPr>
              <a:t>Staff Training </a:t>
            </a:r>
          </a:p>
          <a:p>
            <a:pPr marL="342900" indent="-342900">
              <a:buFont typeface="Arial" panose="020B0604020202020204" pitchFamily="34" charset="0"/>
              <a:buChar char="•"/>
            </a:pPr>
            <a:r>
              <a:rPr lang="en-US" sz="3200" dirty="0" smtClean="0">
                <a:solidFill>
                  <a:schemeClr val="tx2"/>
                </a:solidFill>
                <a:latin typeface="Tw Cen MT" panose="020B0602020104020603" pitchFamily="34" charset="0"/>
              </a:rPr>
              <a:t>External Experts</a:t>
            </a:r>
            <a:endParaRPr lang="en-US" sz="3200" dirty="0">
              <a:solidFill>
                <a:schemeClr val="tx2"/>
              </a:solidFill>
              <a:latin typeface="Tw Cen MT" panose="020B0602020104020603" pitchFamily="34" charset="0"/>
            </a:endParaRPr>
          </a:p>
          <a:p>
            <a:endParaRPr lang="en-US" sz="2000" dirty="0" smtClean="0">
              <a:solidFill>
                <a:schemeClr val="tx2"/>
              </a:solidFill>
              <a:latin typeface="Tw Cen MT" panose="020B0602020104020603" pitchFamily="34" charset="0"/>
            </a:endParaRPr>
          </a:p>
          <a:p>
            <a:endParaRPr lang="en-US" sz="2000" dirty="0">
              <a:solidFill>
                <a:schemeClr val="tx2"/>
              </a:solidFill>
              <a:latin typeface="Tw Cen MT" panose="020B0602020104020603" pitchFamily="34" charset="0"/>
            </a:endParaRPr>
          </a:p>
        </p:txBody>
      </p:sp>
      <p:sp>
        <p:nvSpPr>
          <p:cNvPr id="15" name="TextBox 14"/>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pic>
        <p:nvPicPr>
          <p:cNvPr id="16"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44904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646331"/>
          </a:xfrm>
          <a:prstGeom prst="rect">
            <a:avLst/>
          </a:prstGeom>
          <a:noFill/>
        </p:spPr>
        <p:txBody>
          <a:bodyPr wrap="square" rtlCol="0">
            <a:spAutoFit/>
          </a:bodyPr>
          <a:lstStyle/>
          <a:p>
            <a:pPr algn="ctr"/>
            <a:r>
              <a:rPr lang="en-US" sz="3600" dirty="0" smtClean="0">
                <a:solidFill>
                  <a:schemeClr val="tx2"/>
                </a:solidFill>
                <a:latin typeface="Tw Cen MT" panose="020B0602020104020603" pitchFamily="34" charset="0"/>
              </a:rPr>
              <a:t>Evaluation Planning</a:t>
            </a:r>
            <a:endParaRPr lang="en-US" sz="3600" dirty="0">
              <a:solidFill>
                <a:schemeClr val="tx2"/>
              </a:solidFill>
              <a:latin typeface="Tw Cen MT" panose="020B0602020104020603" pitchFamily="34" charset="0"/>
            </a:endParaRPr>
          </a:p>
        </p:txBody>
      </p:sp>
      <p:sp>
        <p:nvSpPr>
          <p:cNvPr id="10" name="TextBox 9"/>
          <p:cNvSpPr txBox="1"/>
          <p:nvPr/>
        </p:nvSpPr>
        <p:spPr>
          <a:xfrm>
            <a:off x="477824" y="2438400"/>
            <a:ext cx="8132775" cy="3970318"/>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solidFill>
                  <a:schemeClr val="tx2"/>
                </a:solidFill>
                <a:latin typeface="Tw Cen MT" panose="020B0602020104020603" pitchFamily="34" charset="0"/>
              </a:rPr>
              <a:t>Evaluation planning consists of the following elements: </a:t>
            </a:r>
          </a:p>
          <a:p>
            <a:pPr marL="800100" lvl="1" indent="-342900">
              <a:buFont typeface="Arial" panose="020B0604020202020204" pitchFamily="34" charset="0"/>
              <a:buChar char="•"/>
            </a:pPr>
            <a:r>
              <a:rPr lang="en-US" sz="2400" dirty="0" smtClean="0">
                <a:solidFill>
                  <a:schemeClr val="tx2"/>
                </a:solidFill>
                <a:latin typeface="Tw Cen MT" panose="020B0602020104020603" pitchFamily="34" charset="0"/>
              </a:rPr>
              <a:t>Introduction</a:t>
            </a:r>
          </a:p>
          <a:p>
            <a:pPr marL="800100" lvl="1" indent="-342900">
              <a:buFont typeface="Arial" panose="020B0604020202020204" pitchFamily="34" charset="0"/>
              <a:buChar char="•"/>
            </a:pPr>
            <a:r>
              <a:rPr lang="en-US" sz="2400" dirty="0" smtClean="0">
                <a:solidFill>
                  <a:schemeClr val="tx2"/>
                </a:solidFill>
                <a:latin typeface="Tw Cen MT" panose="020B0602020104020603" pitchFamily="34" charset="0"/>
              </a:rPr>
              <a:t>Program background</a:t>
            </a:r>
          </a:p>
          <a:p>
            <a:pPr marL="800100" lvl="1" indent="-342900">
              <a:buFont typeface="Arial" panose="020B0604020202020204" pitchFamily="34" charset="0"/>
              <a:buChar char="•"/>
            </a:pPr>
            <a:r>
              <a:rPr lang="en-US" sz="2400" dirty="0" smtClean="0">
                <a:solidFill>
                  <a:schemeClr val="tx2"/>
                </a:solidFill>
                <a:latin typeface="Tw Cen MT" panose="020B0602020104020603" pitchFamily="34" charset="0"/>
              </a:rPr>
              <a:t>Research questions</a:t>
            </a:r>
          </a:p>
          <a:p>
            <a:pPr marL="800100" lvl="1" indent="-342900">
              <a:buFont typeface="Arial" panose="020B0604020202020204" pitchFamily="34" charset="0"/>
              <a:buChar char="•"/>
            </a:pPr>
            <a:r>
              <a:rPr lang="en-US" sz="2400" dirty="0" smtClean="0">
                <a:solidFill>
                  <a:schemeClr val="tx2"/>
                </a:solidFill>
                <a:latin typeface="Tw Cen MT" panose="020B0602020104020603" pitchFamily="34" charset="0"/>
              </a:rPr>
              <a:t>Evaluation design</a:t>
            </a:r>
          </a:p>
          <a:p>
            <a:pPr marL="800100" lvl="1" indent="-342900">
              <a:buFont typeface="Arial" panose="020B0604020202020204" pitchFamily="34" charset="0"/>
              <a:buChar char="•"/>
            </a:pPr>
            <a:r>
              <a:rPr lang="en-US" sz="2400" dirty="0" smtClean="0">
                <a:solidFill>
                  <a:schemeClr val="tx2"/>
                </a:solidFill>
                <a:latin typeface="Tw Cen MT" panose="020B0602020104020603" pitchFamily="34" charset="0"/>
              </a:rPr>
              <a:t>Data collection </a:t>
            </a:r>
          </a:p>
          <a:p>
            <a:pPr marL="800100" lvl="1" indent="-342900">
              <a:buFont typeface="Arial" panose="020B0604020202020204" pitchFamily="34" charset="0"/>
              <a:buChar char="•"/>
            </a:pPr>
            <a:r>
              <a:rPr lang="en-US" sz="2400" dirty="0" smtClean="0">
                <a:solidFill>
                  <a:schemeClr val="tx2"/>
                </a:solidFill>
                <a:latin typeface="Tw Cen MT" panose="020B0602020104020603" pitchFamily="34" charset="0"/>
              </a:rPr>
              <a:t>Analysis plan</a:t>
            </a:r>
          </a:p>
          <a:p>
            <a:pPr marL="800100" lvl="1" indent="-342900">
              <a:buFont typeface="Arial" panose="020B0604020202020204" pitchFamily="34" charset="0"/>
              <a:buChar char="•"/>
            </a:pPr>
            <a:r>
              <a:rPr lang="en-US" sz="2400" dirty="0" smtClean="0">
                <a:solidFill>
                  <a:schemeClr val="tx2"/>
                </a:solidFill>
                <a:latin typeface="Tw Cen MT" panose="020B0602020104020603" pitchFamily="34" charset="0"/>
              </a:rPr>
              <a:t>Timeline</a:t>
            </a:r>
          </a:p>
          <a:p>
            <a:pPr marL="800100" lvl="1" indent="-342900">
              <a:buFont typeface="Arial" panose="020B0604020202020204" pitchFamily="34" charset="0"/>
              <a:buChar char="•"/>
            </a:pPr>
            <a:r>
              <a:rPr lang="en-US" sz="2400" dirty="0" smtClean="0">
                <a:solidFill>
                  <a:schemeClr val="tx2"/>
                </a:solidFill>
                <a:latin typeface="Tw Cen MT" panose="020B0602020104020603" pitchFamily="34" charset="0"/>
              </a:rPr>
              <a:t>Budget</a:t>
            </a:r>
            <a:endParaRPr lang="en-US" sz="2400" dirty="0">
              <a:solidFill>
                <a:schemeClr val="tx2"/>
              </a:solidFill>
              <a:latin typeface="Tw Cen MT" panose="020B0602020104020603" pitchFamily="34" charset="0"/>
            </a:endParaRPr>
          </a:p>
          <a:p>
            <a:endParaRPr lang="en-US" sz="1600" dirty="0" smtClean="0">
              <a:solidFill>
                <a:schemeClr val="tx2"/>
              </a:solidFill>
              <a:latin typeface="Tw Cen MT" panose="020B0602020104020603" pitchFamily="34" charset="0"/>
            </a:endParaRPr>
          </a:p>
          <a:p>
            <a:endParaRPr lang="en-US" sz="1600" dirty="0">
              <a:solidFill>
                <a:schemeClr val="tx2"/>
              </a:solidFill>
              <a:latin typeface="Tw Cen MT" panose="020B0602020104020603" pitchFamily="34" charset="0"/>
            </a:endParaRPr>
          </a:p>
        </p:txBody>
      </p:sp>
      <p:sp>
        <p:nvSpPr>
          <p:cNvPr id="15" name="TextBox 14"/>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pic>
        <p:nvPicPr>
          <p:cNvPr id="16"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7558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769441"/>
          </a:xfrm>
          <a:prstGeom prst="rect">
            <a:avLst/>
          </a:prstGeom>
          <a:noFill/>
        </p:spPr>
        <p:txBody>
          <a:bodyPr wrap="square" rtlCol="0">
            <a:spAutoFit/>
          </a:bodyPr>
          <a:lstStyle/>
          <a:p>
            <a:pPr algn="ctr"/>
            <a:r>
              <a:rPr lang="en-US" sz="4400" dirty="0" smtClean="0">
                <a:solidFill>
                  <a:schemeClr val="tx2"/>
                </a:solidFill>
                <a:latin typeface="Tw Cen MT" panose="020B0602020104020603" pitchFamily="34" charset="0"/>
              </a:rPr>
              <a:t>Q&amp;A</a:t>
            </a:r>
            <a:endParaRPr lang="en-US" sz="4400" dirty="0">
              <a:solidFill>
                <a:schemeClr val="tx2"/>
              </a:solidFill>
              <a:latin typeface="Tw Cen MT" panose="020B0602020104020603" pitchFamily="34" charset="0"/>
            </a:endParaRPr>
          </a:p>
        </p:txBody>
      </p:sp>
      <p:sp>
        <p:nvSpPr>
          <p:cNvPr id="10" name="TextBox 9"/>
          <p:cNvSpPr txBox="1"/>
          <p:nvPr/>
        </p:nvSpPr>
        <p:spPr>
          <a:xfrm>
            <a:off x="477824" y="2438400"/>
            <a:ext cx="8132775" cy="707886"/>
          </a:xfrm>
          <a:prstGeom prst="rect">
            <a:avLst/>
          </a:prstGeom>
          <a:noFill/>
        </p:spPr>
        <p:txBody>
          <a:bodyPr wrap="square" rtlCol="0">
            <a:spAutoFit/>
          </a:bodyPr>
          <a:lstStyle/>
          <a:p>
            <a:r>
              <a:rPr lang="en-US" sz="2000" dirty="0" smtClean="0">
                <a:solidFill>
                  <a:schemeClr val="tx2"/>
                </a:solidFill>
                <a:latin typeface="Tw Cen MT" panose="020B0602020104020603" pitchFamily="34" charset="0"/>
              </a:rPr>
              <a:t>Let’s use this time to go over any additional questions you might have as well as to share any valuable insight or experience you want to offer. </a:t>
            </a:r>
            <a:endParaRPr lang="en-US" sz="2000" dirty="0">
              <a:solidFill>
                <a:schemeClr val="tx2"/>
              </a:solidFill>
              <a:latin typeface="Tw Cen MT" panose="020B0602020104020603" pitchFamily="34" charset="0"/>
            </a:endParaRPr>
          </a:p>
        </p:txBody>
      </p:sp>
      <p:sp>
        <p:nvSpPr>
          <p:cNvPr id="15" name="TextBox 14"/>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pic>
        <p:nvPicPr>
          <p:cNvPr id="16"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6935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sp>
        <p:nvSpPr>
          <p:cNvPr id="2" name="TextBox 1"/>
          <p:cNvSpPr txBox="1"/>
          <p:nvPr/>
        </p:nvSpPr>
        <p:spPr>
          <a:xfrm>
            <a:off x="1135743" y="1268401"/>
            <a:ext cx="6934200" cy="769441"/>
          </a:xfrm>
          <a:prstGeom prst="rect">
            <a:avLst/>
          </a:prstGeom>
          <a:noFill/>
        </p:spPr>
        <p:txBody>
          <a:bodyPr wrap="square" rtlCol="0">
            <a:spAutoFit/>
          </a:bodyPr>
          <a:lstStyle/>
          <a:p>
            <a:pPr algn="ctr"/>
            <a:r>
              <a:rPr lang="en-US" sz="4400" dirty="0" smtClean="0">
                <a:solidFill>
                  <a:schemeClr val="tx2"/>
                </a:solidFill>
                <a:latin typeface="Tw Cen MT" panose="020B0602020104020603" pitchFamily="34" charset="0"/>
              </a:rPr>
              <a:t>Learning Outcomes</a:t>
            </a:r>
            <a:endParaRPr lang="en-US" sz="4400" dirty="0">
              <a:solidFill>
                <a:schemeClr val="tx2"/>
              </a:solidFill>
              <a:latin typeface="Tw Cen MT" panose="020B0602020104020603" pitchFamily="34" charset="0"/>
            </a:endParaRPr>
          </a:p>
        </p:txBody>
      </p:sp>
      <p:sp>
        <p:nvSpPr>
          <p:cNvPr id="10" name="TextBox 9"/>
          <p:cNvSpPr txBox="1"/>
          <p:nvPr/>
        </p:nvSpPr>
        <p:spPr>
          <a:xfrm>
            <a:off x="477824" y="2438400"/>
            <a:ext cx="8132775" cy="3970318"/>
          </a:xfrm>
          <a:prstGeom prst="rect">
            <a:avLst/>
          </a:prstGeom>
          <a:noFill/>
        </p:spPr>
        <p:txBody>
          <a:bodyPr wrap="square" rtlCol="0">
            <a:spAutoFit/>
          </a:bodyPr>
          <a:lstStyle/>
          <a:p>
            <a:pPr marL="571500" indent="-571500">
              <a:buFont typeface="Arial" panose="020B0604020202020204" pitchFamily="34" charset="0"/>
              <a:buChar char="•"/>
            </a:pPr>
            <a:r>
              <a:rPr lang="en-US" sz="2800" dirty="0" smtClean="0">
                <a:solidFill>
                  <a:schemeClr val="tx2"/>
                </a:solidFill>
                <a:latin typeface="Tw Cen MT" panose="020B0602020104020603" pitchFamily="34" charset="0"/>
              </a:rPr>
              <a:t>Describe and identify your program’s place on the evidence continuum </a:t>
            </a:r>
          </a:p>
          <a:p>
            <a:pPr marL="571500" indent="-571500">
              <a:buFont typeface="Arial" panose="020B0604020202020204" pitchFamily="34" charset="0"/>
              <a:buChar char="•"/>
            </a:pPr>
            <a:r>
              <a:rPr lang="en-US" sz="2800" dirty="0" smtClean="0">
                <a:solidFill>
                  <a:schemeClr val="tx2"/>
                </a:solidFill>
                <a:latin typeface="Tw Cen MT" panose="020B0602020104020603" pitchFamily="34" charset="0"/>
              </a:rPr>
              <a:t>Understand the evaluation requirements as specified by CNCS</a:t>
            </a:r>
          </a:p>
          <a:p>
            <a:pPr marL="571500" indent="-571500">
              <a:buFont typeface="Arial" panose="020B0604020202020204" pitchFamily="34" charset="0"/>
              <a:buChar char="•"/>
            </a:pPr>
            <a:r>
              <a:rPr lang="en-US" sz="2800" dirty="0" smtClean="0">
                <a:solidFill>
                  <a:schemeClr val="tx2"/>
                </a:solidFill>
                <a:latin typeface="Tw Cen MT" panose="020B0602020104020603" pitchFamily="34" charset="0"/>
              </a:rPr>
              <a:t>Develop and apply research questions to becoming a learning organization</a:t>
            </a:r>
          </a:p>
          <a:p>
            <a:pPr marL="571500" indent="-571500">
              <a:buFont typeface="Arial" panose="020B0604020202020204" pitchFamily="34" charset="0"/>
              <a:buChar char="•"/>
            </a:pPr>
            <a:r>
              <a:rPr lang="en-US" sz="2800" dirty="0" smtClean="0">
                <a:solidFill>
                  <a:schemeClr val="tx2"/>
                </a:solidFill>
                <a:latin typeface="Tw Cen MT" panose="020B0602020104020603" pitchFamily="34" charset="0"/>
              </a:rPr>
              <a:t>Understand the value of being a learning organization and how evaluation can strengthen your program</a:t>
            </a:r>
          </a:p>
        </p:txBody>
      </p:sp>
      <p:pic>
        <p:nvPicPr>
          <p:cNvPr id="15"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9012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769441"/>
          </a:xfrm>
          <a:prstGeom prst="rect">
            <a:avLst/>
          </a:prstGeom>
          <a:noFill/>
        </p:spPr>
        <p:txBody>
          <a:bodyPr wrap="square" rtlCol="0">
            <a:spAutoFit/>
          </a:bodyPr>
          <a:lstStyle/>
          <a:p>
            <a:pPr algn="ctr"/>
            <a:r>
              <a:rPr lang="en-US" sz="4400" dirty="0" smtClean="0">
                <a:solidFill>
                  <a:schemeClr val="tx2"/>
                </a:solidFill>
                <a:latin typeface="Tw Cen MT" panose="020B0602020104020603" pitchFamily="34" charset="0"/>
              </a:rPr>
              <a:t>The Continuum </a:t>
            </a:r>
            <a:endParaRPr lang="en-US" sz="4400" dirty="0">
              <a:solidFill>
                <a:schemeClr val="tx2"/>
              </a:solidFill>
              <a:latin typeface="Tw Cen MT" panose="020B0602020104020603" pitchFamily="34" charset="0"/>
            </a:endParaRP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pic>
        <p:nvPicPr>
          <p:cNvPr id="14"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dmoore\Desktop\Building+Evidence+of+Effectiveness.jpg"/>
          <p:cNvPicPr>
            <a:picLocks noChangeAspect="1" noChangeArrowheads="1"/>
          </p:cNvPicPr>
          <p:nvPr/>
        </p:nvPicPr>
        <p:blipFill rotWithShape="1">
          <a:blip r:embed="rId7">
            <a:extLst>
              <a:ext uri="{28A0092B-C50C-407E-A947-70E740481C1C}">
                <a14:useLocalDpi xmlns:a14="http://schemas.microsoft.com/office/drawing/2010/main" val="0"/>
              </a:ext>
            </a:extLst>
          </a:blip>
          <a:srcRect t="11091" b="13683"/>
          <a:stretch/>
        </p:blipFill>
        <p:spPr bwMode="auto">
          <a:xfrm>
            <a:off x="1458889" y="2209800"/>
            <a:ext cx="6213643" cy="3505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1952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769441"/>
          </a:xfrm>
          <a:prstGeom prst="rect">
            <a:avLst/>
          </a:prstGeom>
          <a:noFill/>
        </p:spPr>
        <p:txBody>
          <a:bodyPr wrap="square" rtlCol="0">
            <a:spAutoFit/>
          </a:bodyPr>
          <a:lstStyle/>
          <a:p>
            <a:pPr algn="ctr"/>
            <a:r>
              <a:rPr lang="en-US" sz="4400" dirty="0" smtClean="0">
                <a:solidFill>
                  <a:schemeClr val="tx2"/>
                </a:solidFill>
                <a:latin typeface="Tw Cen MT" panose="020B0602020104020603" pitchFamily="34" charset="0"/>
              </a:rPr>
              <a:t>The Continuum </a:t>
            </a:r>
            <a:endParaRPr lang="en-US" sz="4400" dirty="0">
              <a:solidFill>
                <a:schemeClr val="tx2"/>
              </a:solidFill>
              <a:latin typeface="Tw Cen MT" panose="020B0602020104020603" pitchFamily="34" charset="0"/>
            </a:endParaRPr>
          </a:p>
        </p:txBody>
      </p:sp>
      <p:sp>
        <p:nvSpPr>
          <p:cNvPr id="10" name="TextBox 9"/>
          <p:cNvSpPr txBox="1"/>
          <p:nvPr/>
        </p:nvSpPr>
        <p:spPr>
          <a:xfrm>
            <a:off x="458774" y="2438400"/>
            <a:ext cx="8132775" cy="3970318"/>
          </a:xfrm>
          <a:prstGeom prst="rect">
            <a:avLst/>
          </a:prstGeom>
          <a:noFill/>
        </p:spPr>
        <p:txBody>
          <a:bodyPr wrap="square" rtlCol="0">
            <a:spAutoFit/>
          </a:bodyPr>
          <a:lstStyle/>
          <a:p>
            <a:pPr marL="571500" indent="-571500">
              <a:buFont typeface="Arial" panose="020B0604020202020204" pitchFamily="34" charset="0"/>
              <a:buChar char="•"/>
            </a:pPr>
            <a:r>
              <a:rPr lang="en-US" sz="2800" dirty="0" smtClean="0">
                <a:solidFill>
                  <a:schemeClr val="tx2"/>
                </a:solidFill>
                <a:latin typeface="Tw Cen MT" panose="020B0602020104020603" pitchFamily="34" charset="0"/>
              </a:rPr>
              <a:t>No Evidence, Pre-Preliminary, Preliminary, Moderate, Strong</a:t>
            </a:r>
          </a:p>
          <a:p>
            <a:pPr marL="571500" indent="-571500">
              <a:buFont typeface="Arial" panose="020B0604020202020204" pitchFamily="34" charset="0"/>
              <a:buChar char="•"/>
            </a:pPr>
            <a:r>
              <a:rPr lang="en-US" sz="2800" dirty="0" smtClean="0">
                <a:solidFill>
                  <a:schemeClr val="tx2"/>
                </a:solidFill>
                <a:latin typeface="Tw Cen MT" panose="020B0602020104020603" pitchFamily="34" charset="0"/>
              </a:rPr>
              <a:t>A majority of applicants for AmeriCorps grants are under pre-preliminary evidence. </a:t>
            </a:r>
          </a:p>
          <a:p>
            <a:pPr marL="571500" indent="-571500">
              <a:buFont typeface="Arial" panose="020B0604020202020204" pitchFamily="34" charset="0"/>
              <a:buChar char="•"/>
            </a:pPr>
            <a:r>
              <a:rPr lang="en-US" sz="2800" dirty="0" smtClean="0">
                <a:solidFill>
                  <a:schemeClr val="tx2"/>
                </a:solidFill>
                <a:latin typeface="Tw Cen MT" panose="020B0602020104020603" pitchFamily="34" charset="0"/>
              </a:rPr>
              <a:t>100% of applications backed by moderate and strong evidence have been funded in recent grant competitions both at state and CNCS levels</a:t>
            </a:r>
          </a:p>
          <a:p>
            <a:pPr marL="571500" indent="-571500">
              <a:buFont typeface="Arial" panose="020B0604020202020204" pitchFamily="34" charset="0"/>
              <a:buChar char="•"/>
            </a:pPr>
            <a:endParaRPr lang="en-US" sz="2800" dirty="0" smtClean="0">
              <a:solidFill>
                <a:schemeClr val="tx2"/>
              </a:solidFill>
              <a:latin typeface="Tw Cen MT" panose="020B0602020104020603" pitchFamily="34" charset="0"/>
            </a:endParaRPr>
          </a:p>
          <a:p>
            <a:pPr marL="571500" indent="-571500">
              <a:buFont typeface="Arial" panose="020B0604020202020204" pitchFamily="34" charset="0"/>
              <a:buChar char="•"/>
            </a:pPr>
            <a:endParaRPr lang="en-US" sz="2800" dirty="0">
              <a:solidFill>
                <a:schemeClr val="tx2"/>
              </a:solidFill>
              <a:latin typeface="Tw Cen MT" panose="020B0602020104020603" pitchFamily="34" charset="0"/>
            </a:endParaRP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pic>
        <p:nvPicPr>
          <p:cNvPr id="14"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0732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769441"/>
          </a:xfrm>
          <a:prstGeom prst="rect">
            <a:avLst/>
          </a:prstGeom>
          <a:noFill/>
        </p:spPr>
        <p:txBody>
          <a:bodyPr wrap="square" rtlCol="0">
            <a:spAutoFit/>
          </a:bodyPr>
          <a:lstStyle/>
          <a:p>
            <a:pPr algn="ctr"/>
            <a:r>
              <a:rPr lang="en-US" sz="4400" dirty="0" smtClean="0">
                <a:solidFill>
                  <a:schemeClr val="tx2"/>
                </a:solidFill>
                <a:latin typeface="Tw Cen MT" panose="020B0602020104020603" pitchFamily="34" charset="0"/>
              </a:rPr>
              <a:t>The Continuum </a:t>
            </a:r>
            <a:endParaRPr lang="en-US" sz="4400" dirty="0">
              <a:solidFill>
                <a:schemeClr val="tx2"/>
              </a:solidFill>
              <a:latin typeface="Tw Cen MT" panose="020B0602020104020603" pitchFamily="34" charset="0"/>
            </a:endParaRPr>
          </a:p>
        </p:txBody>
      </p:sp>
      <p:sp>
        <p:nvSpPr>
          <p:cNvPr id="10" name="TextBox 9"/>
          <p:cNvSpPr txBox="1"/>
          <p:nvPr/>
        </p:nvSpPr>
        <p:spPr>
          <a:xfrm>
            <a:off x="477825" y="2245034"/>
            <a:ext cx="8132775" cy="3970318"/>
          </a:xfrm>
          <a:prstGeom prst="rect">
            <a:avLst/>
          </a:prstGeom>
          <a:noFill/>
        </p:spPr>
        <p:txBody>
          <a:bodyPr wrap="square" rtlCol="0">
            <a:spAutoFit/>
          </a:bodyPr>
          <a:lstStyle/>
          <a:p>
            <a:pPr marL="571500" indent="-571500">
              <a:buFont typeface="Arial" panose="020B0604020202020204" pitchFamily="34" charset="0"/>
              <a:buChar char="•"/>
            </a:pPr>
            <a:r>
              <a:rPr lang="en-US" sz="2800" dirty="0" smtClean="0">
                <a:solidFill>
                  <a:schemeClr val="tx2"/>
                </a:solidFill>
                <a:latin typeface="Tw Cen MT" panose="020B0602020104020603" pitchFamily="34" charset="0"/>
              </a:rPr>
              <a:t>Your evidence base places you at a point along the continuum.</a:t>
            </a:r>
          </a:p>
          <a:p>
            <a:pPr marL="571500" indent="-571500">
              <a:buFont typeface="Arial" panose="020B0604020202020204" pitchFamily="34" charset="0"/>
              <a:buChar char="•"/>
            </a:pPr>
            <a:r>
              <a:rPr lang="en-US" sz="2800" dirty="0" smtClean="0">
                <a:solidFill>
                  <a:schemeClr val="tx2"/>
                </a:solidFill>
                <a:latin typeface="Tw Cen MT" panose="020B0602020104020603" pitchFamily="34" charset="0"/>
              </a:rPr>
              <a:t>Knowing where you are on the continuum helps you understand your best evaluation goals.</a:t>
            </a:r>
          </a:p>
          <a:p>
            <a:pPr marL="571500" indent="-571500">
              <a:buFont typeface="Arial" panose="020B0604020202020204" pitchFamily="34" charset="0"/>
              <a:buChar char="•"/>
            </a:pPr>
            <a:r>
              <a:rPr lang="en-US" sz="2800" dirty="0" smtClean="0">
                <a:solidFill>
                  <a:schemeClr val="tx2"/>
                </a:solidFill>
                <a:latin typeface="Tw Cen MT" panose="020B0602020104020603" pitchFamily="34" charset="0"/>
              </a:rPr>
              <a:t>Moving along the continuum allows you to demonstrate the effectiveness of your program design and intervention.</a:t>
            </a:r>
          </a:p>
          <a:p>
            <a:pPr marL="571500" indent="-571500">
              <a:buFont typeface="Arial" panose="020B0604020202020204" pitchFamily="34" charset="0"/>
              <a:buChar char="•"/>
            </a:pPr>
            <a:r>
              <a:rPr lang="en-US" sz="2800" dirty="0" smtClean="0">
                <a:solidFill>
                  <a:schemeClr val="tx2"/>
                </a:solidFill>
                <a:latin typeface="Tw Cen MT" panose="020B0602020104020603" pitchFamily="34" charset="0"/>
              </a:rPr>
              <a:t>Advancing evaluation adds to the richness of your program’s story </a:t>
            </a:r>
            <a:endParaRPr lang="en-US" sz="2800" dirty="0">
              <a:solidFill>
                <a:schemeClr val="tx2"/>
              </a:solidFill>
              <a:latin typeface="Tw Cen MT" panose="020B0602020104020603" pitchFamily="34" charset="0"/>
            </a:endParaRP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pic>
        <p:nvPicPr>
          <p:cNvPr id="14"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90121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769441"/>
          </a:xfrm>
          <a:prstGeom prst="rect">
            <a:avLst/>
          </a:prstGeom>
          <a:noFill/>
        </p:spPr>
        <p:txBody>
          <a:bodyPr wrap="square" rtlCol="0">
            <a:spAutoFit/>
          </a:bodyPr>
          <a:lstStyle/>
          <a:p>
            <a:pPr algn="ctr"/>
            <a:r>
              <a:rPr lang="en-US" sz="4400" dirty="0" smtClean="0">
                <a:solidFill>
                  <a:schemeClr val="tx2"/>
                </a:solidFill>
                <a:latin typeface="Tw Cen MT" panose="020B0602020104020603" pitchFamily="34" charset="0"/>
              </a:rPr>
              <a:t>Foundational Elements </a:t>
            </a:r>
          </a:p>
        </p:txBody>
      </p:sp>
      <p:sp>
        <p:nvSpPr>
          <p:cNvPr id="10" name="TextBox 9"/>
          <p:cNvSpPr txBox="1"/>
          <p:nvPr/>
        </p:nvSpPr>
        <p:spPr>
          <a:xfrm>
            <a:off x="449247" y="2438400"/>
            <a:ext cx="8132775" cy="3046988"/>
          </a:xfrm>
          <a:prstGeom prst="rect">
            <a:avLst/>
          </a:prstGeom>
          <a:noFill/>
        </p:spPr>
        <p:txBody>
          <a:bodyPr wrap="square" rtlCol="0">
            <a:spAutoFit/>
          </a:bodyPr>
          <a:lstStyle/>
          <a:p>
            <a:pPr marL="571500" indent="-571500">
              <a:buFont typeface="Arial" panose="020B0604020202020204" pitchFamily="34" charset="0"/>
              <a:buChar char="•"/>
            </a:pPr>
            <a:r>
              <a:rPr lang="en-US" sz="3200" dirty="0" smtClean="0">
                <a:solidFill>
                  <a:schemeClr val="tx2"/>
                </a:solidFill>
                <a:latin typeface="Tw Cen MT" panose="020B0602020104020603" pitchFamily="34" charset="0"/>
              </a:rPr>
              <a:t>Becoming a Learning Organization</a:t>
            </a:r>
            <a:endParaRPr lang="en-US" sz="3200" dirty="0" smtClean="0">
              <a:solidFill>
                <a:schemeClr val="tx2"/>
              </a:solidFill>
              <a:latin typeface="Tw Cen MT" panose="020B0602020104020603" pitchFamily="34" charset="0"/>
            </a:endParaRPr>
          </a:p>
          <a:p>
            <a:pPr marL="571500" indent="-571500">
              <a:buFont typeface="Arial" panose="020B0604020202020204" pitchFamily="34" charset="0"/>
              <a:buChar char="•"/>
            </a:pPr>
            <a:r>
              <a:rPr lang="en-US" sz="3200" dirty="0" smtClean="0">
                <a:solidFill>
                  <a:schemeClr val="tx2"/>
                </a:solidFill>
                <a:latin typeface="Tw Cen MT" panose="020B0602020104020603" pitchFamily="34" charset="0"/>
              </a:rPr>
              <a:t>Program </a:t>
            </a:r>
            <a:r>
              <a:rPr lang="en-US" sz="3200" dirty="0" smtClean="0">
                <a:solidFill>
                  <a:schemeClr val="tx2"/>
                </a:solidFill>
                <a:latin typeface="Tw Cen MT" panose="020B0602020104020603" pitchFamily="34" charset="0"/>
              </a:rPr>
              <a:t>Design and Implementation</a:t>
            </a:r>
          </a:p>
          <a:p>
            <a:pPr marL="571500" indent="-571500">
              <a:buFont typeface="Arial" panose="020B0604020202020204" pitchFamily="34" charset="0"/>
              <a:buChar char="•"/>
            </a:pPr>
            <a:r>
              <a:rPr lang="en-US" sz="3200" dirty="0" smtClean="0">
                <a:solidFill>
                  <a:schemeClr val="tx2"/>
                </a:solidFill>
                <a:latin typeface="Tw Cen MT" panose="020B0602020104020603" pitchFamily="34" charset="0"/>
              </a:rPr>
              <a:t>Strong Data Collection Systems</a:t>
            </a:r>
          </a:p>
          <a:p>
            <a:pPr marL="571500" indent="-571500">
              <a:buFont typeface="Arial" panose="020B0604020202020204" pitchFamily="34" charset="0"/>
              <a:buChar char="•"/>
            </a:pPr>
            <a:r>
              <a:rPr lang="en-US" sz="3200" dirty="0" smtClean="0">
                <a:solidFill>
                  <a:schemeClr val="tx2"/>
                </a:solidFill>
                <a:latin typeface="Tw Cen MT" panose="020B0602020104020603" pitchFamily="34" charset="0"/>
              </a:rPr>
              <a:t>Capacity and Responsibility </a:t>
            </a:r>
          </a:p>
          <a:p>
            <a:pPr marL="571500" indent="-571500">
              <a:buFont typeface="Arial" panose="020B0604020202020204" pitchFamily="34" charset="0"/>
              <a:buChar char="•"/>
            </a:pPr>
            <a:r>
              <a:rPr lang="en-US" sz="3200" dirty="0" smtClean="0">
                <a:solidFill>
                  <a:schemeClr val="tx2"/>
                </a:solidFill>
                <a:latin typeface="Tw Cen MT" panose="020B0602020104020603" pitchFamily="34" charset="0"/>
              </a:rPr>
              <a:t>Evaluation Planning</a:t>
            </a:r>
          </a:p>
          <a:p>
            <a:pPr marL="571500" indent="-571500">
              <a:buFont typeface="Arial" panose="020B0604020202020204" pitchFamily="34" charset="0"/>
              <a:buChar char="•"/>
            </a:pPr>
            <a:endParaRPr lang="en-US" sz="3200" dirty="0">
              <a:solidFill>
                <a:schemeClr val="tx2"/>
              </a:solidFill>
              <a:latin typeface="Tw Cen MT" panose="020B0602020104020603" pitchFamily="34" charset="0"/>
            </a:endParaRP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pic>
        <p:nvPicPr>
          <p:cNvPr id="14"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90121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646331"/>
          </a:xfrm>
          <a:prstGeom prst="rect">
            <a:avLst/>
          </a:prstGeom>
          <a:noFill/>
        </p:spPr>
        <p:txBody>
          <a:bodyPr wrap="square" rtlCol="0">
            <a:spAutoFit/>
          </a:bodyPr>
          <a:lstStyle/>
          <a:p>
            <a:pPr algn="ctr"/>
            <a:r>
              <a:rPr lang="en-US" sz="3600" dirty="0" smtClean="0">
                <a:solidFill>
                  <a:schemeClr val="tx2"/>
                </a:solidFill>
                <a:latin typeface="Tw Cen MT" panose="020B0602020104020603" pitchFamily="34" charset="0"/>
              </a:rPr>
              <a:t>Becoming a Learning Organization</a:t>
            </a:r>
            <a:endParaRPr lang="en-US" sz="3600" dirty="0">
              <a:solidFill>
                <a:schemeClr val="tx2"/>
              </a:solidFill>
              <a:latin typeface="Tw Cen MT" panose="020B0602020104020603" pitchFamily="34" charset="0"/>
            </a:endParaRPr>
          </a:p>
        </p:txBody>
      </p:sp>
      <p:sp>
        <p:nvSpPr>
          <p:cNvPr id="10" name="TextBox 9"/>
          <p:cNvSpPr txBox="1"/>
          <p:nvPr/>
        </p:nvSpPr>
        <p:spPr>
          <a:xfrm>
            <a:off x="477823" y="2714951"/>
            <a:ext cx="8132775" cy="2062103"/>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solidFill>
                  <a:schemeClr val="tx2"/>
                </a:solidFill>
                <a:latin typeface="Tw Cen MT" panose="020B0602020104020603" pitchFamily="34" charset="0"/>
              </a:rPr>
              <a:t>Has a culture of inquiry </a:t>
            </a:r>
          </a:p>
          <a:p>
            <a:pPr marL="342900" indent="-342900">
              <a:buFont typeface="Arial" panose="020B0604020202020204" pitchFamily="34" charset="0"/>
              <a:buChar char="•"/>
            </a:pPr>
            <a:r>
              <a:rPr lang="en-US" sz="3200" dirty="0" smtClean="0">
                <a:solidFill>
                  <a:schemeClr val="tx2"/>
                </a:solidFill>
                <a:latin typeface="Tw Cen MT" panose="020B0602020104020603" pitchFamily="34" charset="0"/>
              </a:rPr>
              <a:t>Uses data and evidence to inform program growth and change</a:t>
            </a:r>
          </a:p>
          <a:p>
            <a:pPr marL="342900" indent="-342900">
              <a:buFont typeface="Arial" panose="020B0604020202020204" pitchFamily="34" charset="0"/>
              <a:buChar char="•"/>
            </a:pPr>
            <a:r>
              <a:rPr lang="en-US" sz="3200" dirty="0" smtClean="0">
                <a:solidFill>
                  <a:schemeClr val="tx2"/>
                </a:solidFill>
                <a:latin typeface="Tw Cen MT" panose="020B0602020104020603" pitchFamily="34" charset="0"/>
              </a:rPr>
              <a:t>Follows a plan for evaluation </a:t>
            </a:r>
          </a:p>
        </p:txBody>
      </p:sp>
      <p:sp>
        <p:nvSpPr>
          <p:cNvPr id="15" name="TextBox 14"/>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pic>
        <p:nvPicPr>
          <p:cNvPr id="5122"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90121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646331"/>
          </a:xfrm>
          <a:prstGeom prst="rect">
            <a:avLst/>
          </a:prstGeom>
          <a:noFill/>
        </p:spPr>
        <p:txBody>
          <a:bodyPr wrap="square" rtlCol="0">
            <a:spAutoFit/>
          </a:bodyPr>
          <a:lstStyle/>
          <a:p>
            <a:pPr algn="ctr"/>
            <a:r>
              <a:rPr lang="en-US" sz="3600" dirty="0" smtClean="0">
                <a:solidFill>
                  <a:schemeClr val="tx2"/>
                </a:solidFill>
                <a:latin typeface="Tw Cen MT" panose="020B0602020104020603" pitchFamily="34" charset="0"/>
              </a:rPr>
              <a:t>Program Design and Implementation</a:t>
            </a:r>
            <a:endParaRPr lang="en-US" sz="3600" dirty="0">
              <a:solidFill>
                <a:schemeClr val="tx2"/>
              </a:solidFill>
              <a:latin typeface="Tw Cen MT" panose="020B0602020104020603" pitchFamily="34" charset="0"/>
            </a:endParaRPr>
          </a:p>
        </p:txBody>
      </p:sp>
      <p:sp>
        <p:nvSpPr>
          <p:cNvPr id="10" name="TextBox 9"/>
          <p:cNvSpPr txBox="1"/>
          <p:nvPr/>
        </p:nvSpPr>
        <p:spPr>
          <a:xfrm>
            <a:off x="477823" y="2714951"/>
            <a:ext cx="8132775" cy="2554545"/>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solidFill>
                  <a:schemeClr val="tx2"/>
                </a:solidFill>
                <a:latin typeface="Tw Cen MT" panose="020B0602020104020603" pitchFamily="34" charset="0"/>
              </a:rPr>
              <a:t>Lean on your logic model</a:t>
            </a:r>
          </a:p>
          <a:p>
            <a:pPr marL="342900" indent="-342900">
              <a:buFont typeface="Arial" panose="020B0604020202020204" pitchFamily="34" charset="0"/>
              <a:buChar char="•"/>
            </a:pPr>
            <a:r>
              <a:rPr lang="en-US" sz="3200" dirty="0" smtClean="0">
                <a:solidFill>
                  <a:schemeClr val="tx2"/>
                </a:solidFill>
                <a:latin typeface="Tw Cen MT" panose="020B0602020104020603" pitchFamily="34" charset="0"/>
              </a:rPr>
              <a:t>Refer to your theory of change</a:t>
            </a:r>
          </a:p>
          <a:p>
            <a:pPr marL="342900" indent="-342900">
              <a:buFont typeface="Arial" panose="020B0604020202020204" pitchFamily="34" charset="0"/>
              <a:buChar char="•"/>
            </a:pPr>
            <a:r>
              <a:rPr lang="en-US" sz="3200" dirty="0" smtClean="0">
                <a:solidFill>
                  <a:schemeClr val="tx2"/>
                </a:solidFill>
                <a:latin typeface="Tw Cen MT" panose="020B0602020104020603" pitchFamily="34" charset="0"/>
              </a:rPr>
              <a:t>Conduct a process evaluation</a:t>
            </a:r>
          </a:p>
          <a:p>
            <a:pPr marL="342900" indent="-342900">
              <a:buFont typeface="Arial" panose="020B0604020202020204" pitchFamily="34" charset="0"/>
              <a:buChar char="•"/>
            </a:pPr>
            <a:r>
              <a:rPr lang="en-US" sz="3200" dirty="0" smtClean="0">
                <a:solidFill>
                  <a:schemeClr val="tx2"/>
                </a:solidFill>
                <a:latin typeface="Tw Cen MT" panose="020B0602020104020603" pitchFamily="34" charset="0"/>
              </a:rPr>
              <a:t>Amend and adjust your program design as needed</a:t>
            </a:r>
            <a:endParaRPr lang="en-US" sz="3200" dirty="0">
              <a:solidFill>
                <a:schemeClr val="tx2"/>
              </a:solidFill>
              <a:latin typeface="Tw Cen MT" panose="020B0602020104020603" pitchFamily="34" charset="0"/>
            </a:endParaRPr>
          </a:p>
        </p:txBody>
      </p:sp>
      <p:sp>
        <p:nvSpPr>
          <p:cNvPr id="15" name="TextBox 14"/>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pic>
        <p:nvPicPr>
          <p:cNvPr id="5122"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73664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769441"/>
          </a:xfrm>
          <a:prstGeom prst="rect">
            <a:avLst/>
          </a:prstGeom>
          <a:noFill/>
        </p:spPr>
        <p:txBody>
          <a:bodyPr wrap="square" rtlCol="0">
            <a:spAutoFit/>
          </a:bodyPr>
          <a:lstStyle/>
          <a:p>
            <a:pPr algn="ctr"/>
            <a:r>
              <a:rPr lang="en-US" sz="4400" dirty="0" smtClean="0">
                <a:solidFill>
                  <a:schemeClr val="tx2"/>
                </a:solidFill>
                <a:latin typeface="Tw Cen MT" panose="020B0602020104020603" pitchFamily="34" charset="0"/>
              </a:rPr>
              <a:t>Data Collection Systems</a:t>
            </a:r>
            <a:endParaRPr lang="en-US" sz="4400" dirty="0">
              <a:solidFill>
                <a:schemeClr val="tx2"/>
              </a:solidFill>
              <a:latin typeface="Tw Cen MT" panose="020B0602020104020603" pitchFamily="34" charset="0"/>
            </a:endParaRPr>
          </a:p>
        </p:txBody>
      </p:sp>
      <p:sp>
        <p:nvSpPr>
          <p:cNvPr id="15" name="TextBox 14"/>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pic>
        <p:nvPicPr>
          <p:cNvPr id="16" name="Picture 2" descr="C:\Users\dmoore\Desktop\Cncs-logo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ome\California Volunteers\_CSC\External Affairs Department\Communications Unit\Logos\AMC\AmeriCorpsCALIFORNI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home\California Volunteers\_CSC\External Affairs Department\Communications Unit\Logos\Without Office of the Governor\CV_Horizontal_Colo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477823" y="2714951"/>
            <a:ext cx="8132775" cy="2554545"/>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solidFill>
                  <a:schemeClr val="tx2"/>
                </a:solidFill>
                <a:latin typeface="Tw Cen MT" panose="020B0602020104020603" pitchFamily="34" charset="0"/>
              </a:rPr>
              <a:t>Identifying data</a:t>
            </a:r>
          </a:p>
          <a:p>
            <a:pPr marL="342900" indent="-342900">
              <a:buFont typeface="Arial" panose="020B0604020202020204" pitchFamily="34" charset="0"/>
              <a:buChar char="•"/>
            </a:pPr>
            <a:r>
              <a:rPr lang="en-US" sz="3200" dirty="0" smtClean="0">
                <a:solidFill>
                  <a:schemeClr val="tx2"/>
                </a:solidFill>
                <a:latin typeface="Tw Cen MT" panose="020B0602020104020603" pitchFamily="34" charset="0"/>
              </a:rPr>
              <a:t>Instruments </a:t>
            </a:r>
            <a:endParaRPr lang="en-US" sz="3200" dirty="0">
              <a:solidFill>
                <a:schemeClr val="tx2"/>
              </a:solidFill>
              <a:latin typeface="Tw Cen MT" panose="020B0602020104020603" pitchFamily="34" charset="0"/>
            </a:endParaRPr>
          </a:p>
          <a:p>
            <a:pPr marL="342900" indent="-342900">
              <a:buFont typeface="Arial" panose="020B0604020202020204" pitchFamily="34" charset="0"/>
              <a:buChar char="•"/>
            </a:pPr>
            <a:r>
              <a:rPr lang="en-US" sz="3200" dirty="0" smtClean="0">
                <a:solidFill>
                  <a:schemeClr val="tx2"/>
                </a:solidFill>
                <a:latin typeface="Tw Cen MT" panose="020B0602020104020603" pitchFamily="34" charset="0"/>
              </a:rPr>
              <a:t>Collection</a:t>
            </a:r>
          </a:p>
          <a:p>
            <a:pPr marL="342900" indent="-342900">
              <a:buFont typeface="Arial" panose="020B0604020202020204" pitchFamily="34" charset="0"/>
              <a:buChar char="•"/>
            </a:pPr>
            <a:r>
              <a:rPr lang="en-US" sz="3200" dirty="0" smtClean="0">
                <a:solidFill>
                  <a:schemeClr val="tx2"/>
                </a:solidFill>
                <a:latin typeface="Tw Cen MT" panose="020B0602020104020603" pitchFamily="34" charset="0"/>
              </a:rPr>
              <a:t>Management</a:t>
            </a:r>
          </a:p>
          <a:p>
            <a:pPr marL="342900" indent="-342900">
              <a:buFont typeface="Arial" panose="020B0604020202020204" pitchFamily="34" charset="0"/>
              <a:buChar char="•"/>
            </a:pPr>
            <a:r>
              <a:rPr lang="en-US" sz="3200" dirty="0" smtClean="0">
                <a:solidFill>
                  <a:schemeClr val="tx2"/>
                </a:solidFill>
                <a:latin typeface="Tw Cen MT" panose="020B0602020104020603" pitchFamily="34" charset="0"/>
              </a:rPr>
              <a:t>Analysis</a:t>
            </a:r>
          </a:p>
        </p:txBody>
      </p:sp>
    </p:spTree>
    <p:extLst>
      <p:ext uri="{BB962C8B-B14F-4D97-AF65-F5344CB8AC3E}">
        <p14:creationId xmlns:p14="http://schemas.microsoft.com/office/powerpoint/2010/main" val="17167958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384</TotalTime>
  <Words>1440</Words>
  <Application>Microsoft Office PowerPoint</Application>
  <PresentationFormat>On-screen Show (4:3)</PresentationFormat>
  <Paragraphs>105</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Building Evidence of Effectiveness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Office of the Governor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Presenter Name Presenter Title</dc:title>
  <dc:creator>Dylan Moore</dc:creator>
  <cp:lastModifiedBy>Dylan Moore</cp:lastModifiedBy>
  <cp:revision>52</cp:revision>
  <cp:lastPrinted>2017-07-12T20:59:29Z</cp:lastPrinted>
  <dcterms:created xsi:type="dcterms:W3CDTF">2017-06-07T16:09:11Z</dcterms:created>
  <dcterms:modified xsi:type="dcterms:W3CDTF">2017-07-13T16:52:26Z</dcterms:modified>
</cp:coreProperties>
</file>