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56" r:id="rId2"/>
    <p:sldId id="264" r:id="rId3"/>
    <p:sldId id="265" r:id="rId4"/>
    <p:sldId id="281" r:id="rId5"/>
    <p:sldId id="282" r:id="rId6"/>
    <p:sldId id="266" r:id="rId7"/>
    <p:sldId id="267" r:id="rId8"/>
    <p:sldId id="270" r:id="rId9"/>
    <p:sldId id="271" r:id="rId10"/>
    <p:sldId id="268" r:id="rId11"/>
    <p:sldId id="272" r:id="rId12"/>
    <p:sldId id="273" r:id="rId13"/>
    <p:sldId id="274" r:id="rId14"/>
    <p:sldId id="280" r:id="rId15"/>
    <p:sldId id="283" r:id="rId16"/>
    <p:sldId id="28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0" autoAdjust="0"/>
    <p:restoredTop sz="94660"/>
  </p:normalViewPr>
  <p:slideViewPr>
    <p:cSldViewPr>
      <p:cViewPr>
        <p:scale>
          <a:sx n="100" d="100"/>
          <a:sy n="100" d="100"/>
        </p:scale>
        <p:origin x="-22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25C0E-251A-47C2-A5F0-C54476E43746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BE770-0387-4F29-980C-27C4D06D3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82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BE770-0387-4F29-980C-27C4D06D382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64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F114D-A5CB-4089-ADD5-39E95CA90BD6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3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24E4-2CAC-46A0-B8CF-E63877B4B2F2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65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CEE34-7F9A-44B8-9129-CBCF7433A2EB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8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6B82-AE2F-4454-A66F-5D3046A62D33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6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A5FC-492E-4EF4-AAE0-ADBA0E5D78F9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9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3D03-E0D9-46F2-9DA9-E8219B5F2F90}" type="datetime1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4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F78A6-DB0E-4424-BD36-8ACD0A268889}" type="datetime1">
              <a:rPr lang="en-US" smtClean="0"/>
              <a:t>7/12/2017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5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CAA7-C54D-481E-BC71-6530FE662C23}" type="datetime1">
              <a:rPr lang="en-US" smtClean="0"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5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D9B9-E7C7-4270-AACA-83B22C1F69E4}" type="datetime1">
              <a:rPr lang="en-US" smtClean="0"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7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ABF-07F2-4117-ACA9-4307AD0A938A}" type="datetime1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2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83E4-C7E1-4C08-8FFA-9144173C3AE1}" type="datetime1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9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4D5F9-ECC8-4102-B395-F109ACBA8A7B}" type="datetime1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5ECBA-F083-4C6F-B3F2-555A36910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0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ationalservice.gov/resources/americorps/member-assignment-listings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nationalservice.gov/resources/americorps/2017-new-americorps-program-staff-seri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nationalservice.gov/build-your-capacity/learning-and-best-practices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nationalservice.gov/build-your-capacity/grants/managing-americorps-grants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nationalservice.gov/sites/default/files/olc/captivate/asn_prohibited_activities/" TargetMode="External"/><Relationship Id="rId9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californiavolunteers.org/granteecentral/index.php/Resources/Readiness_Resources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hyperlink" Target="http://www.californiavolunteers.org/granteecentral/index.php/GranteeCentral/" TargetMode="External"/><Relationship Id="rId4" Type="http://schemas.openxmlformats.org/officeDocument/2006/relationships/hyperlink" Target="http://www.californiavolunteers.org/granteecentral/index.php/Resource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228600"/>
            <a:ext cx="8266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AmeriCorps Advantage: CaliforniaVolunteers Grantee Training Conference, July 2017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7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 txBox="1">
            <a:spLocks noGrp="1"/>
          </p:cNvSpPr>
          <p:nvPr>
            <p:ph type="ctrTitle"/>
          </p:nvPr>
        </p:nvSpPr>
        <p:spPr>
          <a:xfrm>
            <a:off x="762000" y="1933547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Demonstrating Grant Compliance: Common Findings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002921" y="4572000"/>
            <a:ext cx="7467600" cy="70788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Kari MacDonald, Senior Program Officer, </a:t>
            </a:r>
            <a:r>
              <a:rPr lang="en-US" sz="2000" dirty="0" err="1" smtClean="0">
                <a:solidFill>
                  <a:schemeClr val="tx2"/>
                </a:solidFill>
                <a:latin typeface="Tw Cen MT" panose="020B0602020104020603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CaliforniaVolunteers</a:t>
            </a:r>
            <a:endParaRPr lang="en-US" sz="2000" dirty="0" smtClean="0">
              <a:solidFill>
                <a:schemeClr val="tx2"/>
              </a:solidFill>
              <a:latin typeface="Tw Cen MT" panose="020B0602020104020603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  <a:p>
            <a:r>
              <a:rPr lang="en-US" sz="2000" dirty="0" smtClean="0">
                <a:solidFill>
                  <a:schemeClr val="tx2"/>
                </a:solidFill>
                <a:latin typeface="Tw Cen MT" panose="020B0602020104020603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Daniel Barutta, Program Officer, CNCS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8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35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#2 Finding: Member Service Agreements/ Contracts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477962"/>
            <a:ext cx="85826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Service Dates incorrect, outside of contracted dates, or not individualized per member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Living Allowances stated incorrectly, as whole amounts, allowing catch up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Fundraising Clause (even if no fundraising allowed)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Drug Free workplace clause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Amount of Education Award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Signatures of member and program manager</a:t>
            </a:r>
            <a:endParaRPr lang="en-US" sz="28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532027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1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#3 Finding: Member Applications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477962"/>
            <a:ext cx="85826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 indication whether member has served a prior terms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Eligibility Requirements not listed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My AmeriCorps Portal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584684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0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#4 Finding: Timesheets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2477962"/>
            <a:ext cx="85826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 delineation of Service, Fundraising, Training Hours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 indication that lunch breaks are not counted towards service hours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required signatures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FOR STAFF: 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functional timesheets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34815" y="6532027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4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#5 Finding: Branding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198" y="2133600"/>
            <a:ext cx="858266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Prioritizing Program Branding over AMERICORPS Branding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signage at sites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Members don’t wear shirts (choosing lanyards or pins instead)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AmeriCorps presence on web pages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45263" y="6549243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I have a “finding” – how can I resolve it?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398" y="1976286"/>
            <a:ext cx="8839201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Knowledge Network Resources </a:t>
            </a:r>
          </a:p>
          <a:p>
            <a:r>
              <a:rPr lang="en-US" sz="1600" dirty="0"/>
              <a:t>AmeriCorps Prohibited Activities: </a:t>
            </a:r>
          </a:p>
          <a:p>
            <a:r>
              <a:rPr lang="en-US" sz="1600" u="sng" dirty="0" smtClean="0">
                <a:hlinkClick r:id="rId4"/>
              </a:rPr>
              <a:t>https</a:t>
            </a:r>
            <a:r>
              <a:rPr lang="en-US" sz="1600" u="sng" dirty="0">
                <a:hlinkClick r:id="rId4"/>
              </a:rPr>
              <a:t>://www.nationalservice.gov/sites/default/files/olc/captivate/asn_prohibited_activities</a:t>
            </a:r>
            <a:r>
              <a:rPr lang="en-US" sz="1600" u="sng" dirty="0" smtClean="0">
                <a:hlinkClick r:id="rId4"/>
              </a:rPr>
              <a:t>/</a:t>
            </a:r>
            <a:endParaRPr lang="en-US" sz="1600" u="sng" dirty="0" smtClean="0"/>
          </a:p>
          <a:p>
            <a:endParaRPr lang="en-US" sz="1600" u="sng" dirty="0"/>
          </a:p>
          <a:p>
            <a:r>
              <a:rPr lang="en-US" sz="1600" dirty="0" smtClean="0"/>
              <a:t>Managing AmeriCorps Grants: Rules, regulations &amp; provisions, Financial Management, etc.</a:t>
            </a:r>
          </a:p>
          <a:p>
            <a:r>
              <a:rPr lang="en-US" sz="1600" u="sng" dirty="0" smtClean="0">
                <a:hlinkClick r:id="rId5"/>
              </a:rPr>
              <a:t>https</a:t>
            </a:r>
            <a:r>
              <a:rPr lang="en-US" sz="1600" u="sng" dirty="0">
                <a:hlinkClick r:id="rId5"/>
              </a:rPr>
              <a:t>://</a:t>
            </a:r>
            <a:r>
              <a:rPr lang="en-US" sz="1600" u="sng" dirty="0" smtClean="0">
                <a:hlinkClick r:id="rId5"/>
              </a:rPr>
              <a:t>www.nationalservice.gov/build-your-capacity/grants/managing-americorps-grants</a:t>
            </a:r>
            <a:endParaRPr lang="en-US" sz="1600" u="sng" dirty="0" smtClean="0"/>
          </a:p>
          <a:p>
            <a:endParaRPr lang="en-US" sz="1600" u="sng" dirty="0"/>
          </a:p>
          <a:p>
            <a:r>
              <a:rPr lang="en-US" sz="1600" dirty="0" smtClean="0"/>
              <a:t>Learning and Best Practices (including an Online Learning Center)</a:t>
            </a:r>
          </a:p>
          <a:p>
            <a:r>
              <a:rPr lang="en-US" sz="1600" dirty="0">
                <a:hlinkClick r:id="rId6"/>
              </a:rPr>
              <a:t>https://</a:t>
            </a:r>
            <a:r>
              <a:rPr lang="en-US" sz="1600" dirty="0" smtClean="0">
                <a:hlinkClick r:id="rId6"/>
              </a:rPr>
              <a:t>www.nationalservice.gov/build-your-capacity/learning-and-best-practices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2017 New AmeriCorps Program Staff Webinar Series</a:t>
            </a:r>
          </a:p>
          <a:p>
            <a:r>
              <a:rPr lang="en-US" sz="1600" dirty="0">
                <a:hlinkClick r:id="rId7"/>
              </a:rPr>
              <a:t>https://</a:t>
            </a:r>
            <a:r>
              <a:rPr lang="en-US" sz="1600" dirty="0" smtClean="0">
                <a:hlinkClick r:id="rId7"/>
              </a:rPr>
              <a:t>www.nationalservice.gov/resources/americorps/2017-new-americorps-program-staff-series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Member Assignment Listings (Common Mistakes, Minimum Requirements, Checklists)</a:t>
            </a:r>
          </a:p>
          <a:p>
            <a:r>
              <a:rPr lang="en-US" sz="1600" u="sng" dirty="0">
                <a:hlinkClick r:id="rId8"/>
              </a:rPr>
              <a:t>https://www.nationalservice.gov/resources/americorps/member-assignment-listings</a:t>
            </a:r>
            <a:r>
              <a:rPr lang="en-US" sz="1600" dirty="0"/>
              <a:t> </a:t>
            </a:r>
          </a:p>
          <a:p>
            <a:endParaRPr lang="en-US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u="sng" dirty="0" smtClean="0"/>
          </a:p>
          <a:p>
            <a:endParaRPr lang="en-US" sz="1200" u="sng" dirty="0"/>
          </a:p>
          <a:p>
            <a:endParaRPr lang="en-US" sz="1200" u="sng" dirty="0" smtClean="0"/>
          </a:p>
          <a:p>
            <a:endParaRPr lang="en-US" sz="1200" u="sng" dirty="0"/>
          </a:p>
          <a:p>
            <a:endParaRPr lang="en-US" sz="1200" u="sng" dirty="0" smtClean="0"/>
          </a:p>
          <a:p>
            <a:endParaRPr lang="en-US" sz="1200" u="sng" dirty="0"/>
          </a:p>
          <a:p>
            <a:endParaRPr lang="en-US" sz="1200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98755" y="6492875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7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I have a “finding” – how can I resolve it?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6808" y="2133599"/>
            <a:ext cx="8957192" cy="4039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CV Grantee Central Resources</a:t>
            </a:r>
          </a:p>
          <a:p>
            <a:endParaRPr lang="en-US" sz="1050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r>
              <a:rPr lang="en-US" dirty="0"/>
              <a:t>Program Readiness Resources</a:t>
            </a:r>
          </a:p>
          <a:p>
            <a:r>
              <a:rPr lang="en-US" sz="17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(Criminal History Checks, Member Service Agreements, Timesheets, Training Plans etc.) </a:t>
            </a:r>
          </a:p>
          <a:p>
            <a:r>
              <a:rPr lang="en-US" sz="1700" dirty="0">
                <a:solidFill>
                  <a:schemeClr val="tx2"/>
                </a:solidFill>
                <a:latin typeface="Tw Cen MT" panose="020B0602020104020603" pitchFamily="34" charset="0"/>
                <a:hlinkClick r:id="rId3"/>
              </a:rPr>
              <a:t>http://www.californiavolunteers.org/granteecentral/index.php/Resources/Readiness_Resources</a:t>
            </a:r>
            <a:r>
              <a:rPr lang="en-US" sz="1700" dirty="0" smtClean="0">
                <a:solidFill>
                  <a:schemeClr val="tx2"/>
                </a:solidFill>
                <a:latin typeface="Tw Cen MT" panose="020B0602020104020603" pitchFamily="34" charset="0"/>
                <a:hlinkClick r:id="rId3"/>
              </a:rPr>
              <a:t>/</a:t>
            </a:r>
            <a:endParaRPr lang="en-US" sz="1700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r>
              <a:rPr lang="en-US" dirty="0"/>
              <a:t>Program Monitoring and Implementation Resources</a:t>
            </a:r>
          </a:p>
          <a:p>
            <a:r>
              <a:rPr lang="en-US" dirty="0"/>
              <a:t>(In-depth Criminal History Check Resources, Monitoring Tools, etc.)</a:t>
            </a:r>
          </a:p>
          <a:p>
            <a:r>
              <a:rPr lang="en-US" dirty="0">
                <a:solidFill>
                  <a:schemeClr val="tx2"/>
                </a:solidFill>
                <a:latin typeface="Tw Cen MT" panose="020B0602020104020603" pitchFamily="34" charset="0"/>
                <a:hlinkClick r:id="rId4"/>
              </a:rPr>
              <a:t>http://www.californiavolunteers.org/granteecentral/index.php/Resources</a:t>
            </a:r>
            <a:r>
              <a:rPr lang="en-US" dirty="0" smtClean="0">
                <a:solidFill>
                  <a:schemeClr val="tx2"/>
                </a:solidFill>
                <a:latin typeface="Tw Cen MT" panose="020B0602020104020603" pitchFamily="34" charset="0"/>
                <a:hlinkClick r:id="rId4"/>
              </a:rPr>
              <a:t>/</a:t>
            </a:r>
            <a:endParaRPr lang="en-US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r>
              <a:rPr lang="en-US" dirty="0"/>
              <a:t>CV Policies &amp; Requirements, Regulations, OMB Circulars, etc.</a:t>
            </a:r>
          </a:p>
          <a:p>
            <a:r>
              <a:rPr lang="en-US" dirty="0">
                <a:solidFill>
                  <a:schemeClr val="tx2"/>
                </a:solidFill>
                <a:latin typeface="Tw Cen MT" panose="020B0602020104020603" pitchFamily="34" charset="0"/>
                <a:hlinkClick r:id="rId5"/>
              </a:rPr>
              <a:t>http://www.californiavolunteers.org/granteecentral/index.php/GranteeCentral</a:t>
            </a:r>
            <a:r>
              <a:rPr lang="en-US" dirty="0" smtClean="0">
                <a:solidFill>
                  <a:schemeClr val="tx2"/>
                </a:solidFill>
                <a:latin typeface="Tw Cen MT" panose="020B0602020104020603" pitchFamily="34" charset="0"/>
                <a:hlinkClick r:id="rId5"/>
              </a:rPr>
              <a:t>/</a:t>
            </a:r>
            <a:endParaRPr lang="en-US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endParaRPr lang="en-US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endParaRPr lang="en-US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43832" y="6549243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5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268401"/>
            <a:ext cx="8887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I have a “finding” – how can I resolve it?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690" y="2514600"/>
            <a:ext cx="858266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Your Program Officer!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algn="ctr"/>
            <a:r>
              <a:rPr lang="en-US" sz="48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Questions?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122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98755" y="6539718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1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5743" y="1268401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What is CV’s role in Compliance?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24" y="2438400"/>
            <a:ext cx="81327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Our Responsibility/Our Requirements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Prime Grantee Responsibilities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CFR/OMB Guidelines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Stewardship of Taxpayer dollars, etc.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pic>
        <p:nvPicPr>
          <p:cNvPr id="15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3865" y="6549243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1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5743" y="1268401"/>
            <a:ext cx="71357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How do we ensure compliance?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24" y="2438400"/>
            <a:ext cx="81327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Monitoring Activities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Member File, Staff File and Desk Reviews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Site 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Visits (particularly Unallowable Activities)</a:t>
            </a:r>
            <a:endParaRPr lang="en-US" sz="3200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Progress Reports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Check-in 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calls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Contracting (Program Readiness Review)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4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98755" y="6539718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1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824" y="1268401"/>
            <a:ext cx="7592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What is CNCS’s role in Compliance?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24" y="2438400"/>
            <a:ext cx="81327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How do we monitor Commissions?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Monitoring Tools, Site Visits, Desk Reviews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Philosophy of Compliance</a:t>
            </a:r>
          </a:p>
        </p:txBody>
      </p:sp>
      <p:pic>
        <p:nvPicPr>
          <p:cNvPr id="15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8279" y="6549243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83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824" y="1268401"/>
            <a:ext cx="8513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Getting Ready for the Program Year</a:t>
            </a:r>
            <a:endParaRPr lang="en-US" sz="4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24" y="2438400"/>
            <a:ext cx="81327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Member Listings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Common Issues and Potential Land Mines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A TEST – can you spot the potential for noncompliance?</a:t>
            </a:r>
          </a:p>
        </p:txBody>
      </p:sp>
      <p:pic>
        <p:nvPicPr>
          <p:cNvPr id="15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83362" y="6532027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9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1268401"/>
            <a:ext cx="75365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Now that the Program Year has begun: Common Findings - MFDRs</a:t>
            </a:r>
            <a:endParaRPr lang="en-US" sz="36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823" y="2590800"/>
            <a:ext cx="81327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Overview of MFDR Process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Timeline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Review and Feedback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Program Response and Resolution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Disallowance</a:t>
            </a:r>
            <a:endParaRPr lang="en-US" sz="32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4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3865" y="6584684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1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1268401"/>
            <a:ext cx="8140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#1 Finding: Criminal History Checks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400" y="2161823"/>
            <a:ext cx="813277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Findings Related to </a:t>
            </a:r>
            <a:r>
              <a:rPr lang="en-US" sz="3200" u="sng" dirty="0" smtClean="0">
                <a:solidFill>
                  <a:schemeClr val="tx2"/>
                </a:solidFill>
                <a:latin typeface="Tw Cen MT" panose="020B0602020104020603" pitchFamily="34" charset="0"/>
              </a:rPr>
              <a:t>STAFF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CHC: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Signed Consent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Not all staff on budget (including Match!) has proper checks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Long-term staff not brought up to current requirements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Relying on others (HR </a:t>
            </a:r>
            <a:r>
              <a:rPr lang="en-US" sz="3000" dirty="0" err="1" smtClean="0">
                <a:solidFill>
                  <a:schemeClr val="tx2"/>
                </a:solidFill>
                <a:latin typeface="Tw Cen MT" panose="020B0602020104020603" pitchFamily="34" charset="0"/>
              </a:rPr>
              <a:t>Depts</a:t>
            </a: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) for proper checks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Improper Record Keeping</a:t>
            </a:r>
            <a:endParaRPr lang="en-US" sz="30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4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25290" y="6492875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1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1268401"/>
            <a:ext cx="8140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#1 Finding: Criminal History Checks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400" y="2161823"/>
            <a:ext cx="81327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Findings Related to </a:t>
            </a:r>
            <a:r>
              <a:rPr lang="en-US" sz="3200" u="sng" dirty="0" smtClean="0">
                <a:solidFill>
                  <a:schemeClr val="tx2"/>
                </a:solidFill>
                <a:latin typeface="Tw Cen MT" panose="020B0602020104020603" pitchFamily="34" charset="0"/>
              </a:rPr>
              <a:t>MEMBER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CHC: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Lack of Signed Consent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NSOPW run same day as member starts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Not all states report on NSOPW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Incomplete documentation (particularly NSOPW)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4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98755" y="6492875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2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"/>
            <a:ext cx="9144000" cy="1221229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moore\Desktop\pattern for graph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8114" cy="1221230"/>
          </a:xfrm>
          <a:prstGeom prst="rtTriangl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0" y="1268401"/>
            <a:ext cx="8140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#1 Finding: Criminal History Checks</a:t>
            </a:r>
            <a:endParaRPr lang="en-US" sz="4400" dirty="0">
              <a:solidFill>
                <a:schemeClr val="tx2"/>
              </a:solidFill>
              <a:latin typeface="Tw Cen MT" panose="020B06020201040206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400" y="2161823"/>
            <a:ext cx="813277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Findings Related to </a:t>
            </a:r>
            <a:r>
              <a:rPr lang="en-US" sz="3200" u="sng" dirty="0" smtClean="0">
                <a:solidFill>
                  <a:schemeClr val="tx2"/>
                </a:solidFill>
                <a:latin typeface="Tw Cen MT" panose="020B0602020104020603" pitchFamily="34" charset="0"/>
              </a:rPr>
              <a:t>DESK REVIEW</a:t>
            </a: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 CHC: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CHC Policy not updated to current requirements (accompaniment, vulnerable populations, etc.)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Use of a national policy that does not comply with CV standards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Tw Cen MT" panose="020B0602020104020603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Tw Cen MT" panose="020B0602020104020603" pitchFamily="34" charset="0"/>
              </a:rPr>
              <a:t>A TEST – Can you spot the noncompliance?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7825" y="6215352"/>
            <a:ext cx="8272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w Cen MT" panose="020B0602020104020603" pitchFamily="34" charset="0"/>
              </a:rPr>
              <a:t>AmeriCorps Grantee Training Conference 2017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14" name="Picture 2" descr="C:\Users\dmoore\Desktop\Cncs-logo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574" y="5978252"/>
            <a:ext cx="1367891" cy="6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\\home\California Volunteers\_CSC\External Affairs Department\Communications Unit\Logos\AMC\AmeriCorpsCALIFORNI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632" y="49753"/>
            <a:ext cx="1121723" cy="112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\\home\California Volunteers\_CSC\External Affairs Department\Communications Unit\Logos\Without Office of the Governor\CV_Horizontal_Color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3429"/>
            <a:ext cx="3453226" cy="43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01490" y="6492875"/>
            <a:ext cx="2133600" cy="365125"/>
          </a:xfrm>
        </p:spPr>
        <p:txBody>
          <a:bodyPr/>
          <a:lstStyle/>
          <a:p>
            <a:fld id="{A405ECBA-F083-4C6F-B3F2-555A369107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7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718</Words>
  <Application>Microsoft Office PowerPoint</Application>
  <PresentationFormat>On-screen Show (4:3)</PresentationFormat>
  <Paragraphs>150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Demonstrating Grant Compliance: Common Findings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 of the Governor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 Presenter Name Presenter Title</dc:title>
  <dc:creator>Dylan Moore</dc:creator>
  <cp:lastModifiedBy>Kari MacDonald</cp:lastModifiedBy>
  <cp:revision>30</cp:revision>
  <cp:lastPrinted>2017-07-12T18:45:41Z</cp:lastPrinted>
  <dcterms:created xsi:type="dcterms:W3CDTF">2017-06-07T16:09:11Z</dcterms:created>
  <dcterms:modified xsi:type="dcterms:W3CDTF">2017-07-12T18:45:42Z</dcterms:modified>
</cp:coreProperties>
</file>