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sldIdLst>
    <p:sldId id="256" r:id="rId2"/>
    <p:sldId id="264" r:id="rId3"/>
    <p:sldId id="265" r:id="rId4"/>
    <p:sldId id="266" r:id="rId5"/>
    <p:sldId id="282" r:id="rId6"/>
    <p:sldId id="283" r:id="rId7"/>
    <p:sldId id="284" r:id="rId8"/>
    <p:sldId id="285" r:id="rId9"/>
    <p:sldId id="286" r:id="rId10"/>
    <p:sldId id="287" r:id="rId11"/>
    <p:sldId id="295" r:id="rId12"/>
    <p:sldId id="299" r:id="rId13"/>
    <p:sldId id="300" r:id="rId14"/>
    <p:sldId id="288" r:id="rId15"/>
    <p:sldId id="298" r:id="rId16"/>
    <p:sldId id="289" r:id="rId17"/>
    <p:sldId id="290" r:id="rId18"/>
    <p:sldId id="29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CC"/>
    <a:srgbClr val="000000"/>
    <a:srgbClr val="FFFF00"/>
    <a:srgbClr val="1800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37" autoAdjust="0"/>
    <p:restoredTop sz="86402" autoAdjust="0"/>
  </p:normalViewPr>
  <p:slideViewPr>
    <p:cSldViewPr>
      <p:cViewPr varScale="1">
        <p:scale>
          <a:sx n="84" d="100"/>
          <a:sy n="84" d="100"/>
        </p:scale>
        <p:origin x="-96" y="-19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CE24F4-697B-413B-B9DF-92F42F8508C1}" type="datetimeFigureOut">
              <a:rPr lang="en-US" smtClean="0"/>
              <a:t>7/13/2017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CEA637-F814-41B4-9B48-9598E59E13D5}" type="slidenum">
              <a:rPr lang="en-US" smtClean="0"/>
              <a:t>‹#›</a:t>
            </a:fld>
            <a:endParaRPr lang="en-US"/>
          </a:p>
        </p:txBody>
      </p:sp>
    </p:spTree>
    <p:extLst>
      <p:ext uri="{BB962C8B-B14F-4D97-AF65-F5344CB8AC3E}">
        <p14:creationId xmlns:p14="http://schemas.microsoft.com/office/powerpoint/2010/main" val="2327034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F7CEA637-F814-41B4-9B48-9598E59E13D5}" type="slidenum">
              <a:rPr lang="en-US" smtClean="0"/>
              <a:t>1</a:t>
            </a:fld>
            <a:endParaRPr lang="en-US" dirty="0"/>
          </a:p>
        </p:txBody>
      </p:sp>
    </p:spTree>
    <p:extLst>
      <p:ext uri="{BB962C8B-B14F-4D97-AF65-F5344CB8AC3E}">
        <p14:creationId xmlns:p14="http://schemas.microsoft.com/office/powerpoint/2010/main" val="493840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Members? What about them?</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Sure, you have a member handbook.  Are there potions of the handbook that are “more “ critical than others?  Are they known and considered in your planning?</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What do supervisors need to know?  When do they need to know it?  Who provides the knowledge and when?  How is it documented?</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What are the calendar impacts to these items?</a:t>
            </a:r>
          </a:p>
          <a:p>
            <a:endParaRPr lang="en-US" dirty="0"/>
          </a:p>
        </p:txBody>
      </p:sp>
      <p:sp>
        <p:nvSpPr>
          <p:cNvPr id="4" name="Slide Number Placeholder 3"/>
          <p:cNvSpPr>
            <a:spLocks noGrp="1"/>
          </p:cNvSpPr>
          <p:nvPr>
            <p:ph type="sldNum" sz="quarter" idx="10"/>
          </p:nvPr>
        </p:nvSpPr>
        <p:spPr/>
        <p:txBody>
          <a:bodyPr/>
          <a:lstStyle/>
          <a:p>
            <a:fld id="{F7CEA637-F814-41B4-9B48-9598E59E13D5}" type="slidenum">
              <a:rPr lang="en-US" smtClean="0"/>
              <a:t>10</a:t>
            </a:fld>
            <a:endParaRPr lang="en-US" dirty="0"/>
          </a:p>
        </p:txBody>
      </p:sp>
    </p:spTree>
    <p:extLst>
      <p:ext uri="{BB962C8B-B14F-4D97-AF65-F5344CB8AC3E}">
        <p14:creationId xmlns:p14="http://schemas.microsoft.com/office/powerpoint/2010/main" val="8730041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Please take the next 15 minutes sharing</a:t>
            </a:r>
            <a:r>
              <a:rPr lang="en-US" baseline="0" dirty="0" smtClean="0"/>
              <a:t> the following with the others at your table.</a:t>
            </a:r>
          </a:p>
          <a:p>
            <a:pPr marL="171450" indent="-171450">
              <a:buFont typeface="Arial" panose="020B0604020202020204" pitchFamily="34" charset="0"/>
              <a:buChar char="•"/>
            </a:pPr>
            <a:r>
              <a:rPr lang="en-US" baseline="0" dirty="0" smtClean="0"/>
              <a:t>Identify one member (at least) to report out on your table discussion highlighting:</a:t>
            </a:r>
          </a:p>
          <a:p>
            <a:pPr marL="228600" indent="-228600">
              <a:buFont typeface="Arial" panose="020B0604020202020204" pitchFamily="34" charset="0"/>
              <a:buAutoNum type="arabicPeriod"/>
            </a:pPr>
            <a:r>
              <a:rPr lang="en-US" baseline="0" dirty="0" smtClean="0"/>
              <a:t>How many know your AmeriCorps program has a transition plan?</a:t>
            </a:r>
          </a:p>
          <a:p>
            <a:pPr marL="228600" indent="-228600">
              <a:buFont typeface="Arial" panose="020B0604020202020204" pitchFamily="34" charset="0"/>
              <a:buAutoNum type="arabicPeriod" startAt="2"/>
            </a:pPr>
            <a:r>
              <a:rPr lang="en-US" baseline="0" dirty="0" smtClean="0"/>
              <a:t>Share any experience using a transition plan and/or the consequences of not having one.</a:t>
            </a:r>
          </a:p>
          <a:p>
            <a:pPr marL="228600" indent="-228600">
              <a:buFont typeface="Arial" panose="020B0604020202020204" pitchFamily="34" charset="0"/>
              <a:buAutoNum type="arabicPeriod" startAt="2"/>
            </a:pPr>
            <a:r>
              <a:rPr lang="en-US" baseline="0" dirty="0" smtClean="0"/>
              <a:t>What are your next steps for ensuring your program addresses knowledge transfer and/or leadership transition?</a:t>
            </a:r>
          </a:p>
          <a:p>
            <a:pPr marL="228600" indent="-228600">
              <a:buFont typeface="Arial" panose="020B0604020202020204" pitchFamily="34" charset="0"/>
              <a:buAutoNum type="arabicPeriod" startAt="2"/>
            </a:pPr>
            <a:r>
              <a:rPr lang="en-US" baseline="0" dirty="0" smtClean="0"/>
              <a:t>Recommendations </a:t>
            </a:r>
            <a:r>
              <a:rPr lang="en-US" baseline="0" smtClean="0"/>
              <a:t>for resources </a:t>
            </a:r>
            <a:r>
              <a:rPr lang="en-US" baseline="0" dirty="0" smtClean="0"/>
              <a:t>to assist other</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F7CEA637-F814-41B4-9B48-9598E59E13D5}" type="slidenum">
              <a:rPr lang="en-US" smtClean="0"/>
              <a:t>11</a:t>
            </a:fld>
            <a:endParaRPr lang="en-US"/>
          </a:p>
        </p:txBody>
      </p:sp>
    </p:spTree>
    <p:extLst>
      <p:ext uri="{BB962C8B-B14F-4D97-AF65-F5344CB8AC3E}">
        <p14:creationId xmlns:p14="http://schemas.microsoft.com/office/powerpoint/2010/main" val="15461001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Please take the next 15 minutes sharing</a:t>
            </a:r>
            <a:r>
              <a:rPr lang="en-US" baseline="0" dirty="0" smtClean="0"/>
              <a:t> the following with the others at your table.</a:t>
            </a:r>
          </a:p>
          <a:p>
            <a:pPr marL="171450" indent="-171450">
              <a:buFont typeface="Arial" panose="020B0604020202020204" pitchFamily="34" charset="0"/>
              <a:buChar char="•"/>
            </a:pPr>
            <a:r>
              <a:rPr lang="en-US" baseline="0" dirty="0" smtClean="0"/>
              <a:t>Identify one member (at least) to report out on your table discussion results for these four topics.</a:t>
            </a:r>
            <a:endParaRPr lang="en-US" dirty="0"/>
          </a:p>
        </p:txBody>
      </p:sp>
      <p:sp>
        <p:nvSpPr>
          <p:cNvPr id="4" name="Slide Number Placeholder 3"/>
          <p:cNvSpPr>
            <a:spLocks noGrp="1"/>
          </p:cNvSpPr>
          <p:nvPr>
            <p:ph type="sldNum" sz="quarter" idx="10"/>
          </p:nvPr>
        </p:nvSpPr>
        <p:spPr/>
        <p:txBody>
          <a:bodyPr/>
          <a:lstStyle/>
          <a:p>
            <a:fld id="{F7CEA637-F814-41B4-9B48-9598E59E13D5}" type="slidenum">
              <a:rPr lang="en-US" smtClean="0"/>
              <a:t>12</a:t>
            </a:fld>
            <a:endParaRPr lang="en-US"/>
          </a:p>
        </p:txBody>
      </p:sp>
    </p:spTree>
    <p:extLst>
      <p:ext uri="{BB962C8B-B14F-4D97-AF65-F5344CB8AC3E}">
        <p14:creationId xmlns:p14="http://schemas.microsoft.com/office/powerpoint/2010/main" val="15461001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Please take the next 15 minutes sharing</a:t>
            </a:r>
            <a:r>
              <a:rPr lang="en-US" baseline="0" dirty="0" smtClean="0"/>
              <a:t> the following with the others at your table.</a:t>
            </a:r>
          </a:p>
          <a:p>
            <a:pPr marL="171450" indent="-171450">
              <a:buFont typeface="Arial" panose="020B0604020202020204" pitchFamily="34" charset="0"/>
              <a:buChar char="•"/>
            </a:pPr>
            <a:r>
              <a:rPr lang="en-US" baseline="0" dirty="0" smtClean="0"/>
              <a:t>Identify one member (at least) to report out on your table discussion results for these four topics.</a:t>
            </a:r>
            <a:endParaRPr lang="en-US" dirty="0"/>
          </a:p>
        </p:txBody>
      </p:sp>
      <p:sp>
        <p:nvSpPr>
          <p:cNvPr id="4" name="Slide Number Placeholder 3"/>
          <p:cNvSpPr>
            <a:spLocks noGrp="1"/>
          </p:cNvSpPr>
          <p:nvPr>
            <p:ph type="sldNum" sz="quarter" idx="10"/>
          </p:nvPr>
        </p:nvSpPr>
        <p:spPr/>
        <p:txBody>
          <a:bodyPr/>
          <a:lstStyle/>
          <a:p>
            <a:fld id="{F7CEA637-F814-41B4-9B48-9598E59E13D5}" type="slidenum">
              <a:rPr lang="en-US" smtClean="0"/>
              <a:t>13</a:t>
            </a:fld>
            <a:endParaRPr lang="en-US"/>
          </a:p>
        </p:txBody>
      </p:sp>
    </p:spTree>
    <p:extLst>
      <p:ext uri="{BB962C8B-B14F-4D97-AF65-F5344CB8AC3E}">
        <p14:creationId xmlns:p14="http://schemas.microsoft.com/office/powerpoint/2010/main" val="15461001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There are numerous resources and approaches to capturing program knowledge and getting in front of leadership transitions…they are offered to point you in the right direction…</a:t>
            </a:r>
            <a:endParaRPr lang="en-US" dirty="0" smtClean="0"/>
          </a:p>
          <a:p>
            <a:endParaRPr lang="en-US" dirty="0"/>
          </a:p>
        </p:txBody>
      </p:sp>
      <p:sp>
        <p:nvSpPr>
          <p:cNvPr id="4" name="Slide Number Placeholder 3"/>
          <p:cNvSpPr>
            <a:spLocks noGrp="1"/>
          </p:cNvSpPr>
          <p:nvPr>
            <p:ph type="sldNum" sz="quarter" idx="10"/>
          </p:nvPr>
        </p:nvSpPr>
        <p:spPr/>
        <p:txBody>
          <a:bodyPr/>
          <a:lstStyle/>
          <a:p>
            <a:fld id="{F7CEA637-F814-41B4-9B48-9598E59E13D5}" type="slidenum">
              <a:rPr lang="en-US" smtClean="0"/>
              <a:t>14</a:t>
            </a:fld>
            <a:endParaRPr lang="en-US" dirty="0"/>
          </a:p>
        </p:txBody>
      </p:sp>
    </p:spTree>
    <p:extLst>
      <p:ext uri="{BB962C8B-B14F-4D97-AF65-F5344CB8AC3E}">
        <p14:creationId xmlns:p14="http://schemas.microsoft.com/office/powerpoint/2010/main" val="32992575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dirty="0" smtClean="0">
                <a:solidFill>
                  <a:srgbClr val="0066CC"/>
                </a:solidFill>
              </a:rPr>
              <a:t>This is the link to the e-course that summarizes CNCS’s efforts to address </a:t>
            </a:r>
            <a:r>
              <a:rPr lang="en-US" sz="1200" i="1" u="sng" dirty="0" smtClean="0">
                <a:solidFill>
                  <a:srgbClr val="0066CC"/>
                </a:solidFill>
              </a:rPr>
              <a:t>Sustainability Planning</a:t>
            </a:r>
            <a:r>
              <a:rPr lang="en-US" sz="1200" i="1" u="none" baseline="0" dirty="0" smtClean="0">
                <a:solidFill>
                  <a:srgbClr val="0066CC"/>
                </a:solidFill>
              </a:rPr>
              <a:t> holistically.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1" u="none" baseline="0" dirty="0" smtClean="0">
              <a:solidFill>
                <a:srgbClr val="0066CC"/>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i="1" u="none" baseline="0" dirty="0" smtClean="0">
                <a:solidFill>
                  <a:srgbClr val="0066CC"/>
                </a:solidFill>
              </a:rPr>
              <a:t>Broad Components of sustainability outlined in the e-course include: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171450" indent="-171450">
              <a:buFont typeface="Arial" panose="020B0604020202020204" pitchFamily="34" charset="0"/>
              <a:buChar char="•"/>
            </a:pPr>
            <a:r>
              <a:rPr lang="en-US" dirty="0" smtClean="0"/>
              <a:t>Plans &amp; Calendars (Playbooks)</a:t>
            </a:r>
          </a:p>
          <a:p>
            <a:pPr marL="171450" indent="-171450">
              <a:buFont typeface="Arial" panose="020B0604020202020204" pitchFamily="34" charset="0"/>
              <a:buChar char="•"/>
            </a:pPr>
            <a:r>
              <a:rPr lang="en-US" dirty="0" smtClean="0"/>
              <a:t>Talent Management</a:t>
            </a:r>
          </a:p>
          <a:p>
            <a:pPr marL="171450" indent="-171450">
              <a:buFont typeface="Arial" panose="020B0604020202020204" pitchFamily="34" charset="0"/>
              <a:buChar char="•"/>
            </a:pPr>
            <a:r>
              <a:rPr lang="en-US" dirty="0" smtClean="0"/>
              <a:t>Infrastructure</a:t>
            </a:r>
            <a:endParaRPr lang="en-US" dirty="0"/>
          </a:p>
        </p:txBody>
      </p:sp>
      <p:sp>
        <p:nvSpPr>
          <p:cNvPr id="4" name="Slide Number Placeholder 3"/>
          <p:cNvSpPr>
            <a:spLocks noGrp="1"/>
          </p:cNvSpPr>
          <p:nvPr>
            <p:ph type="sldNum" sz="quarter" idx="10"/>
          </p:nvPr>
        </p:nvSpPr>
        <p:spPr/>
        <p:txBody>
          <a:bodyPr/>
          <a:lstStyle/>
          <a:p>
            <a:fld id="{F7CEA637-F814-41B4-9B48-9598E59E13D5}" type="slidenum">
              <a:rPr lang="en-US" smtClean="0"/>
              <a:t>15</a:t>
            </a:fld>
            <a:endParaRPr lang="en-US"/>
          </a:p>
        </p:txBody>
      </p:sp>
    </p:spTree>
    <p:extLst>
      <p:ext uri="{BB962C8B-B14F-4D97-AF65-F5344CB8AC3E}">
        <p14:creationId xmlns:p14="http://schemas.microsoft.com/office/powerpoint/2010/main" val="10198993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Next Steps?</a:t>
            </a:r>
          </a:p>
          <a:p>
            <a:pPr marL="171450" indent="-171450">
              <a:buFont typeface="Arial" panose="020B0604020202020204" pitchFamily="34" charset="0"/>
              <a:buChar char="•"/>
            </a:pPr>
            <a:r>
              <a:rPr lang="en-US" dirty="0" smtClean="0"/>
              <a:t>CV encourages you to take this topic on when you return to your program location</a:t>
            </a:r>
          </a:p>
          <a:p>
            <a:pPr marL="171450" indent="-171450">
              <a:buFont typeface="Arial" panose="020B0604020202020204" pitchFamily="34" charset="0"/>
              <a:buChar char="•"/>
            </a:pPr>
            <a:r>
              <a:rPr lang="en-US" baseline="0" dirty="0" smtClean="0"/>
              <a:t>Be the voice of reason and at the same time help to ensure you program sustainability is improved.</a:t>
            </a:r>
          </a:p>
          <a:p>
            <a:pPr marL="171450" indent="-171450">
              <a:buFont typeface="Arial" panose="020B0604020202020204" pitchFamily="34" charset="0"/>
              <a:buChar char="•"/>
            </a:pPr>
            <a:endParaRPr lang="en-US" baseline="0" dirty="0" smtClean="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F7CEA637-F814-41B4-9B48-9598E59E13D5}" type="slidenum">
              <a:rPr lang="en-US" smtClean="0"/>
              <a:t>16</a:t>
            </a:fld>
            <a:endParaRPr lang="en-US"/>
          </a:p>
        </p:txBody>
      </p:sp>
    </p:spTree>
    <p:extLst>
      <p:ext uri="{BB962C8B-B14F-4D97-AF65-F5344CB8AC3E}">
        <p14:creationId xmlns:p14="http://schemas.microsoft.com/office/powerpoint/2010/main" val="13831648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CEA637-F814-41B4-9B48-9598E59E13D5}" type="slidenum">
              <a:rPr lang="en-US" smtClean="0"/>
              <a:t>17</a:t>
            </a:fld>
            <a:endParaRPr lang="en-US"/>
          </a:p>
        </p:txBody>
      </p:sp>
    </p:spTree>
    <p:extLst>
      <p:ext uri="{BB962C8B-B14F-4D97-AF65-F5344CB8AC3E}">
        <p14:creationId xmlns:p14="http://schemas.microsoft.com/office/powerpoint/2010/main" val="41589180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CEA637-F814-41B4-9B48-9598E59E13D5}" type="slidenum">
              <a:rPr lang="en-US" smtClean="0"/>
              <a:t>18</a:t>
            </a:fld>
            <a:endParaRPr lang="en-US"/>
          </a:p>
        </p:txBody>
      </p:sp>
    </p:spTree>
    <p:extLst>
      <p:ext uri="{BB962C8B-B14F-4D97-AF65-F5344CB8AC3E}">
        <p14:creationId xmlns:p14="http://schemas.microsoft.com/office/powerpoint/2010/main" val="3801432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Show hands…Does</a:t>
            </a:r>
            <a:r>
              <a:rPr lang="en-US" baseline="0" dirty="0" smtClean="0"/>
              <a:t> your program have a “Transition Plan” addressing knowledge transfer &amp;/or Leadership transitions?</a:t>
            </a:r>
            <a:endParaRPr lang="en-US"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This session will explore key elements </a:t>
            </a:r>
            <a:r>
              <a:rPr lang="en-US" baseline="0" dirty="0" smtClean="0"/>
              <a:t>addressing knowledge transfer and leadership transition challenges.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It is also an opportunity for participants to join the conversation and share their experiences and practices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Note:  </a:t>
            </a:r>
            <a:r>
              <a:rPr lang="en-US" sz="1200" i="1" dirty="0" smtClean="0">
                <a:solidFill>
                  <a:srgbClr val="0066CC"/>
                </a:solidFill>
              </a:rPr>
              <a:t>This session is a sub-component of broader national service efforts to address </a:t>
            </a:r>
            <a:r>
              <a:rPr lang="en-US" sz="1200" i="1" u="sng" dirty="0" smtClean="0">
                <a:solidFill>
                  <a:srgbClr val="0066CC"/>
                </a:solidFill>
              </a:rPr>
              <a:t>Sustainability Planning</a:t>
            </a:r>
            <a:r>
              <a:rPr lang="en-US" sz="1200" i="1" u="none" baseline="0" dirty="0" smtClean="0">
                <a:solidFill>
                  <a:srgbClr val="0066CC"/>
                </a:solidFill>
              </a:rPr>
              <a:t> holistically.  Strategic planning, state service plans, </a:t>
            </a:r>
            <a:r>
              <a:rPr lang="en-US" sz="1200" i="1" u="none" baseline="0" dirty="0" smtClean="0">
                <a:solidFill>
                  <a:schemeClr val="tx2"/>
                </a:solidFill>
                <a:latin typeface="Tw Cen MT" panose="020B0602020104020603" pitchFamily="34" charset="0"/>
              </a:rPr>
              <a:t>and the like… The resource link for CNCS’ s e-course is listed in the resource section of this presentation.</a:t>
            </a:r>
            <a:endParaRPr lang="en-US" dirty="0" smtClean="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F7CEA637-F814-41B4-9B48-9598E59E13D5}" type="slidenum">
              <a:rPr lang="en-US" smtClean="0"/>
              <a:t>2</a:t>
            </a:fld>
            <a:endParaRPr lang="en-US" dirty="0"/>
          </a:p>
        </p:txBody>
      </p:sp>
    </p:spTree>
    <p:extLst>
      <p:ext uri="{BB962C8B-B14F-4D97-AF65-F5344CB8AC3E}">
        <p14:creationId xmlns:p14="http://schemas.microsoft.com/office/powerpoint/2010/main" val="1710527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smtClean="0"/>
              <a:t>All these categories</a:t>
            </a:r>
            <a:r>
              <a:rPr lang="en-US" baseline="0" dirty="0" smtClean="0"/>
              <a:t> are listed to assist in creating documents that address the need to transfer knowledge and plan for leadership transitions.  Though these topics cross many programmatic areas we are focusing on creating documents (plans) to ensure your program is improving and ready for the changes that naturally occur.  I will be asking probing questions throughout this session to suggest areas in need of inclusion within your planning documents.</a:t>
            </a:r>
          </a:p>
          <a:p>
            <a:pPr marL="0" indent="0">
              <a:buFont typeface="Arial" panose="020B0604020202020204" pitchFamily="34" charset="0"/>
              <a:buNone/>
            </a:pPr>
            <a:r>
              <a:rPr lang="en-US" baseline="0" dirty="0" smtClean="0"/>
              <a:t>Elements to be addressed:</a:t>
            </a:r>
            <a:endParaRPr lang="en-US" dirty="0" smtClean="0"/>
          </a:p>
          <a:p>
            <a:pPr marL="171450" indent="-171450">
              <a:buFont typeface="Arial" panose="020B0604020202020204" pitchFamily="34" charset="0"/>
              <a:buChar char="•"/>
            </a:pPr>
            <a:r>
              <a:rPr lang="en-US" dirty="0" smtClean="0"/>
              <a:t>Time: What</a:t>
            </a:r>
            <a:r>
              <a:rPr lang="en-US" baseline="0" dirty="0" smtClean="0"/>
              <a:t> and when things need to be started, implemented, completed, assessed, reported... </a:t>
            </a:r>
          </a:p>
          <a:p>
            <a:pPr marL="171450" indent="-171450">
              <a:buFont typeface="Arial" panose="020B0604020202020204" pitchFamily="34" charset="0"/>
              <a:buChar char="•"/>
            </a:pPr>
            <a:r>
              <a:rPr lang="en-US" baseline="0" dirty="0" smtClean="0"/>
              <a:t>The Money!  How much do we have, need to raise, establish/re-new MOUs, SOUs, </a:t>
            </a:r>
            <a:r>
              <a:rPr lang="en-US" baseline="0" dirty="0" err="1" smtClean="0"/>
              <a:t>etc</a:t>
            </a:r>
            <a:r>
              <a:rPr lang="en-US" baseline="0" dirty="0" smtClean="0"/>
              <a:t>…Apply for?</a:t>
            </a:r>
          </a:p>
          <a:p>
            <a:pPr marL="171450" indent="-171450">
              <a:buFont typeface="Arial" panose="020B0604020202020204" pitchFamily="34" charset="0"/>
              <a:buChar char="•"/>
            </a:pPr>
            <a:r>
              <a:rPr lang="en-US" baseline="0" dirty="0" smtClean="0"/>
              <a:t>What documents are critical to your program’s success or even its day to day operation?</a:t>
            </a:r>
          </a:p>
          <a:p>
            <a:pPr marL="171450" indent="-171450">
              <a:buFont typeface="Arial" panose="020B0604020202020204" pitchFamily="34" charset="0"/>
              <a:buChar char="•"/>
            </a:pPr>
            <a:r>
              <a:rPr lang="en-US" dirty="0" smtClean="0"/>
              <a:t>What role does or should technology have in the success of your program?</a:t>
            </a:r>
          </a:p>
          <a:p>
            <a:pPr marL="171450" indent="-171450">
              <a:buFont typeface="Arial" panose="020B0604020202020204" pitchFamily="34" charset="0"/>
              <a:buChar char="•"/>
            </a:pPr>
            <a:r>
              <a:rPr lang="en-US" dirty="0" smtClean="0"/>
              <a:t>How about documentation?  What needs to be kept?</a:t>
            </a:r>
            <a:r>
              <a:rPr lang="en-US" baseline="0" dirty="0" smtClean="0"/>
              <a:t>  How and how long?</a:t>
            </a:r>
          </a:p>
          <a:p>
            <a:pPr marL="171450" indent="-171450">
              <a:buFont typeface="Arial" panose="020B0604020202020204" pitchFamily="34" charset="0"/>
              <a:buChar char="•"/>
            </a:pPr>
            <a:r>
              <a:rPr lang="en-US" baseline="0" dirty="0" smtClean="0"/>
              <a:t>What role does or should the results of our service efforts play in your program’s success?</a:t>
            </a:r>
          </a:p>
          <a:p>
            <a:pPr marL="171450" indent="-171450">
              <a:buFont typeface="Arial" panose="020B0604020202020204" pitchFamily="34" charset="0"/>
              <a:buChar char="•"/>
            </a:pPr>
            <a:r>
              <a:rPr lang="en-US" baseline="0" dirty="0" smtClean="0"/>
              <a:t>Members? What about them?</a:t>
            </a:r>
          </a:p>
          <a:p>
            <a:pPr marL="171450" indent="-171450">
              <a:buFont typeface="Arial" panose="020B0604020202020204" pitchFamily="34" charset="0"/>
              <a:buChar char="•"/>
            </a:pPr>
            <a:r>
              <a:rPr lang="en-US" baseline="0" dirty="0" smtClean="0"/>
              <a:t>There are numerous resources and approaches to capturing program knowledge and getting in front of leadership transitions…we’ll go over them and point you in the right direction…</a:t>
            </a:r>
            <a:endParaRPr lang="en-US" dirty="0"/>
          </a:p>
        </p:txBody>
      </p:sp>
      <p:sp>
        <p:nvSpPr>
          <p:cNvPr id="4" name="Slide Number Placeholder 3"/>
          <p:cNvSpPr>
            <a:spLocks noGrp="1"/>
          </p:cNvSpPr>
          <p:nvPr>
            <p:ph type="sldNum" sz="quarter" idx="10"/>
          </p:nvPr>
        </p:nvSpPr>
        <p:spPr/>
        <p:txBody>
          <a:bodyPr/>
          <a:lstStyle/>
          <a:p>
            <a:fld id="{F7CEA637-F814-41B4-9B48-9598E59E13D5}" type="slidenum">
              <a:rPr lang="en-US" smtClean="0"/>
              <a:t>3</a:t>
            </a:fld>
            <a:endParaRPr lang="en-US"/>
          </a:p>
        </p:txBody>
      </p:sp>
    </p:spTree>
    <p:extLst>
      <p:ext uri="{BB962C8B-B14F-4D97-AF65-F5344CB8AC3E}">
        <p14:creationId xmlns:p14="http://schemas.microsoft.com/office/powerpoint/2010/main" val="1615197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Time: What</a:t>
            </a:r>
            <a:r>
              <a:rPr lang="en-US" baseline="0" dirty="0" smtClean="0"/>
              <a:t> and when things need to be started, implemented, completed, assessed, reported…</a:t>
            </a:r>
            <a:endParaRPr lang="en-US" dirty="0" smtClean="0"/>
          </a:p>
          <a:p>
            <a:pPr marL="171450" indent="-171450">
              <a:buFont typeface="Arial" panose="020B0604020202020204" pitchFamily="34" charset="0"/>
              <a:buChar char="•"/>
            </a:pPr>
            <a:r>
              <a:rPr lang="en-US" dirty="0" smtClean="0"/>
              <a:t>Much of</a:t>
            </a:r>
            <a:r>
              <a:rPr lang="en-US" baseline="0" dirty="0" smtClean="0"/>
              <a:t> what gets done is driven by target, due, and deadline dates.  Knowing the calendar landscape for your AmeriCorps program and its lead agency are critical to anticipating knowledge needs and leadership transitions.</a:t>
            </a:r>
          </a:p>
          <a:p>
            <a:pPr marL="171450" indent="-171450">
              <a:buFont typeface="Arial" panose="020B0604020202020204" pitchFamily="34" charset="0"/>
              <a:buChar char="•"/>
            </a:pPr>
            <a:r>
              <a:rPr lang="en-US" baseline="0" dirty="0" smtClean="0"/>
              <a:t>Is your AmeriCorps calendar known by your partners, placement sites, staff, and members?  Are you familiar with other calendars that affect your AmeriCorps planning?</a:t>
            </a:r>
          </a:p>
          <a:p>
            <a:pPr marL="171450" indent="-171450">
              <a:buFont typeface="Arial" panose="020B0604020202020204" pitchFamily="34" charset="0"/>
              <a:buChar char="•"/>
            </a:pPr>
            <a:r>
              <a:rPr lang="en-US" baseline="0" dirty="0" smtClean="0"/>
              <a:t>Who uses their CV Program calendar regularly? Show of hands!</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F7CEA637-F814-41B4-9B48-9598E59E13D5}" type="slidenum">
              <a:rPr lang="en-US" smtClean="0"/>
              <a:t>4</a:t>
            </a:fld>
            <a:endParaRPr lang="en-US"/>
          </a:p>
        </p:txBody>
      </p:sp>
    </p:spTree>
    <p:extLst>
      <p:ext uri="{BB962C8B-B14F-4D97-AF65-F5344CB8AC3E}">
        <p14:creationId xmlns:p14="http://schemas.microsoft.com/office/powerpoint/2010/main" val="12929207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aseline="0" dirty="0" smtClean="0"/>
              <a:t>Money!  How much do we have, apply for, need to raise, establish/re-new MOUs, SOUs, </a:t>
            </a:r>
            <a:r>
              <a:rPr lang="en-US" baseline="0" dirty="0" err="1" smtClean="0"/>
              <a:t>etc</a:t>
            </a:r>
            <a:r>
              <a:rPr lang="en-US" baseline="0" dirty="0" smtClean="0"/>
              <a:t>…?</a:t>
            </a:r>
            <a:endParaRPr lang="en-US" dirty="0" smtClean="0"/>
          </a:p>
          <a:p>
            <a:pPr marL="171450" indent="-171450">
              <a:buFont typeface="Arial" panose="020B0604020202020204" pitchFamily="34" charset="0"/>
              <a:buChar char="•"/>
            </a:pPr>
            <a:r>
              <a:rPr lang="en-US" dirty="0" smtClean="0"/>
              <a:t>Do you know which source of AmeriCorps funding affects your program?  Competitive? Formula?</a:t>
            </a:r>
          </a:p>
          <a:p>
            <a:pPr marL="171450" indent="-171450">
              <a:buFont typeface="Arial" panose="020B0604020202020204" pitchFamily="34" charset="0"/>
              <a:buChar char="•"/>
            </a:pPr>
            <a:r>
              <a:rPr lang="en-US" dirty="0" smtClean="0"/>
              <a:t>What other grants affect your</a:t>
            </a:r>
            <a:r>
              <a:rPr lang="en-US" baseline="0" dirty="0" smtClean="0"/>
              <a:t> AmeriCorps program?</a:t>
            </a:r>
          </a:p>
          <a:p>
            <a:pPr marL="171450" indent="-171450">
              <a:buFont typeface="Arial" panose="020B0604020202020204" pitchFamily="34" charset="0"/>
              <a:buChar char="•"/>
            </a:pPr>
            <a:r>
              <a:rPr lang="en-US" baseline="0" dirty="0" smtClean="0"/>
              <a:t>Are you familiar with the CV budget revision process?</a:t>
            </a:r>
          </a:p>
          <a:p>
            <a:pPr marL="171450" indent="-171450">
              <a:buFont typeface="Arial" panose="020B0604020202020204" pitchFamily="34" charset="0"/>
              <a:buChar char="•"/>
            </a:pPr>
            <a:r>
              <a:rPr lang="en-US" baseline="0" dirty="0" smtClean="0"/>
              <a:t>These are critical areas that need to be part of your knowledge transfer and leadership transition planning!</a:t>
            </a:r>
            <a:endParaRPr lang="en-US" dirty="0"/>
          </a:p>
        </p:txBody>
      </p:sp>
      <p:sp>
        <p:nvSpPr>
          <p:cNvPr id="4" name="Slide Number Placeholder 3"/>
          <p:cNvSpPr>
            <a:spLocks noGrp="1"/>
          </p:cNvSpPr>
          <p:nvPr>
            <p:ph type="sldNum" sz="quarter" idx="10"/>
          </p:nvPr>
        </p:nvSpPr>
        <p:spPr/>
        <p:txBody>
          <a:bodyPr/>
          <a:lstStyle/>
          <a:p>
            <a:fld id="{F7CEA637-F814-41B4-9B48-9598E59E13D5}" type="slidenum">
              <a:rPr lang="en-US" smtClean="0"/>
              <a:t>5</a:t>
            </a:fld>
            <a:endParaRPr lang="en-US"/>
          </a:p>
        </p:txBody>
      </p:sp>
    </p:spTree>
    <p:extLst>
      <p:ext uri="{BB962C8B-B14F-4D97-AF65-F5344CB8AC3E}">
        <p14:creationId xmlns:p14="http://schemas.microsoft.com/office/powerpoint/2010/main" val="38336326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aseline="0" dirty="0" smtClean="0"/>
              <a:t>What documents are critical to your program’s success or even its day to day operation?</a:t>
            </a:r>
            <a:endParaRPr lang="en-US" dirty="0" smtClean="0"/>
          </a:p>
          <a:p>
            <a:pPr marL="171450" indent="-171450">
              <a:buFont typeface="Arial" panose="020B0604020202020204" pitchFamily="34" charset="0"/>
              <a:buChar char="•"/>
            </a:pPr>
            <a:r>
              <a:rPr lang="en-US" dirty="0" smtClean="0"/>
              <a:t>Can anyone name a few CV AmeriCorps program documents</a:t>
            </a:r>
            <a:r>
              <a:rPr lang="en-US" baseline="0" dirty="0" smtClean="0"/>
              <a:t> that might be included in a transition plan?</a:t>
            </a:r>
            <a:endParaRPr lang="en-US" dirty="0" smtClean="0"/>
          </a:p>
          <a:p>
            <a:pPr marL="171450" indent="-171450">
              <a:buFont typeface="Arial" panose="020B0604020202020204" pitchFamily="34" charset="0"/>
              <a:buChar char="•"/>
            </a:pPr>
            <a:r>
              <a:rPr lang="en-US" dirty="0" smtClean="0"/>
              <a:t>How many are familiar with CV’s Exhibit “D” language</a:t>
            </a:r>
            <a:r>
              <a:rPr lang="en-US" baseline="0" dirty="0" smtClean="0"/>
              <a:t> on “Transition Plan”?</a:t>
            </a:r>
          </a:p>
          <a:p>
            <a:r>
              <a:rPr lang="en-US" dirty="0" smtClean="0"/>
              <a:t>2016-17 Exhibit D, Section 17. D. Page 11 of 21:  </a:t>
            </a:r>
          </a:p>
          <a:p>
            <a:r>
              <a:rPr lang="en-US" sz="1200" b="1" kern="1200" dirty="0" smtClean="0">
                <a:solidFill>
                  <a:schemeClr val="tx1"/>
                </a:solidFill>
                <a:effectLst/>
                <a:latin typeface="+mn-lt"/>
                <a:ea typeface="+mn-ea"/>
                <a:cs typeface="+mn-cs"/>
              </a:rPr>
              <a:t>	Transition Plan.</a:t>
            </a:r>
            <a:r>
              <a:rPr lang="en-US" sz="1200" kern="1200" dirty="0" smtClean="0">
                <a:solidFill>
                  <a:schemeClr val="tx1"/>
                </a:solidFill>
                <a:effectLst/>
                <a:latin typeface="+mn-lt"/>
                <a:ea typeface="+mn-ea"/>
                <a:cs typeface="+mn-cs"/>
              </a:rPr>
              <a:t> Should changes in key program staff occur, the Subgrantee is required to have a 	transition plan and procedure to ensure minimal negative impact to program operations.  The Subgrantee 	agrees to make available staff transition plans upon CVs’ request.</a:t>
            </a:r>
          </a:p>
          <a:p>
            <a:pPr marL="171450" indent="-171450">
              <a:buFont typeface="Arial" panose="020B0604020202020204" pitchFamily="34" charset="0"/>
              <a:buChar char="•"/>
            </a:pPr>
            <a:r>
              <a:rPr lang="en-US" dirty="0" smtClean="0"/>
              <a:t>Does anyone have experience with needing to take</a:t>
            </a:r>
            <a:r>
              <a:rPr lang="en-US" baseline="0" dirty="0" smtClean="0"/>
              <a:t> into account Host or Legal organization document requirements?</a:t>
            </a:r>
          </a:p>
          <a:p>
            <a:pPr marL="171450" indent="-171450">
              <a:buFont typeface="Arial" panose="020B0604020202020204" pitchFamily="34" charset="0"/>
              <a:buChar char="•"/>
            </a:pPr>
            <a:r>
              <a:rPr lang="en-US" baseline="0" dirty="0" smtClean="0"/>
              <a:t>Is there a list of applicable member forms and documents needed by your AmeriCorps program?  Is it available?</a:t>
            </a:r>
            <a:endParaRPr lang="en-US" dirty="0" smtClean="0"/>
          </a:p>
          <a:p>
            <a:endParaRPr lang="en-US" dirty="0"/>
          </a:p>
        </p:txBody>
      </p:sp>
      <p:sp>
        <p:nvSpPr>
          <p:cNvPr id="4" name="Slide Number Placeholder 3"/>
          <p:cNvSpPr>
            <a:spLocks noGrp="1"/>
          </p:cNvSpPr>
          <p:nvPr>
            <p:ph type="sldNum" sz="quarter" idx="10"/>
          </p:nvPr>
        </p:nvSpPr>
        <p:spPr/>
        <p:txBody>
          <a:bodyPr/>
          <a:lstStyle/>
          <a:p>
            <a:fld id="{F7CEA637-F814-41B4-9B48-9598E59E13D5}" type="slidenum">
              <a:rPr lang="en-US" smtClean="0"/>
              <a:t>6</a:t>
            </a:fld>
            <a:endParaRPr lang="en-US"/>
          </a:p>
        </p:txBody>
      </p:sp>
    </p:spTree>
    <p:extLst>
      <p:ext uri="{BB962C8B-B14F-4D97-AF65-F5344CB8AC3E}">
        <p14:creationId xmlns:p14="http://schemas.microsoft.com/office/powerpoint/2010/main" val="13380820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What role does or should technology have in the success of your program?</a:t>
            </a:r>
          </a:p>
          <a:p>
            <a:pPr marL="171450" indent="-171450">
              <a:buFont typeface="Arial" panose="020B0604020202020204" pitchFamily="34" charset="0"/>
              <a:buChar char="•"/>
            </a:pPr>
            <a:r>
              <a:rPr lang="en-US" dirty="0" smtClean="0"/>
              <a:t>What are the technological requirements associated with the operation of your program?  Are they listed anywhere?  Is their role clear?</a:t>
            </a:r>
            <a:r>
              <a:rPr lang="en-US" baseline="0" dirty="0" smtClean="0"/>
              <a:t>  Are there procedures and/or written guidelines for their use?</a:t>
            </a:r>
          </a:p>
          <a:p>
            <a:pPr marL="171450" indent="-171450">
              <a:buFont typeface="Arial" panose="020B0604020202020204" pitchFamily="34" charset="0"/>
              <a:buChar char="•"/>
            </a:pPr>
            <a:r>
              <a:rPr lang="en-US" baseline="0" dirty="0" smtClean="0"/>
              <a:t>What about social networking?  Is there a key function that is clearly described so someone else can do it?</a:t>
            </a:r>
          </a:p>
          <a:p>
            <a:pPr marL="171450" indent="-171450">
              <a:buFont typeface="Arial" panose="020B0604020202020204" pitchFamily="34" charset="0"/>
              <a:buChar char="•"/>
            </a:pPr>
            <a:r>
              <a:rPr lang="en-US" baseline="0" dirty="0" smtClean="0"/>
              <a:t>Who’s responsible for CV AmeriCorps branding requirements? Is the requirement common knowledge?  Is there a process for ensuring the website is kept up to date?  What doe sit cost?  Who pays for it?</a:t>
            </a:r>
          </a:p>
          <a:p>
            <a:pPr marL="171450" indent="-171450">
              <a:buFont typeface="Arial" panose="020B0604020202020204" pitchFamily="34" charset="0"/>
              <a:buChar char="•"/>
            </a:pPr>
            <a:r>
              <a:rPr lang="en-US" baseline="0" dirty="0" smtClean="0"/>
              <a:t>What are the tech support requirements for sites?  Are they written down?  Part of MOUs?</a:t>
            </a:r>
            <a:endParaRPr lang="en-US" dirty="0"/>
          </a:p>
        </p:txBody>
      </p:sp>
      <p:sp>
        <p:nvSpPr>
          <p:cNvPr id="4" name="Slide Number Placeholder 3"/>
          <p:cNvSpPr>
            <a:spLocks noGrp="1"/>
          </p:cNvSpPr>
          <p:nvPr>
            <p:ph type="sldNum" sz="quarter" idx="10"/>
          </p:nvPr>
        </p:nvSpPr>
        <p:spPr/>
        <p:txBody>
          <a:bodyPr/>
          <a:lstStyle/>
          <a:p>
            <a:fld id="{F7CEA637-F814-41B4-9B48-9598E59E13D5}" type="slidenum">
              <a:rPr lang="en-US" smtClean="0"/>
              <a:t>7</a:t>
            </a:fld>
            <a:endParaRPr lang="en-US"/>
          </a:p>
        </p:txBody>
      </p:sp>
    </p:spTree>
    <p:extLst>
      <p:ext uri="{BB962C8B-B14F-4D97-AF65-F5344CB8AC3E}">
        <p14:creationId xmlns:p14="http://schemas.microsoft.com/office/powerpoint/2010/main" val="3131860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How about documentation?  What needs to be kept?</a:t>
            </a:r>
            <a:r>
              <a:rPr lang="en-US" baseline="0" dirty="0" smtClean="0"/>
              <a:t>  How and how long?</a:t>
            </a:r>
            <a:endParaRPr lang="en-US" dirty="0" smtClean="0"/>
          </a:p>
          <a:p>
            <a:pPr marL="171450" indent="-171450">
              <a:buFont typeface="Arial" panose="020B0604020202020204" pitchFamily="34" charset="0"/>
              <a:buChar char="•"/>
            </a:pPr>
            <a:r>
              <a:rPr lang="en-US" dirty="0" smtClean="0"/>
              <a:t>Who</a:t>
            </a:r>
            <a:r>
              <a:rPr lang="en-US" baseline="0" dirty="0" smtClean="0"/>
              <a:t> is familiar with the CV AmeriCorps Record Retention requirement listed in CV’s contract exhibit D?</a:t>
            </a:r>
            <a:endParaRPr lang="en-US" dirty="0" smtClean="0"/>
          </a:p>
          <a:p>
            <a:pPr marL="171450" indent="-171450">
              <a:buFont typeface="Arial" panose="020B0604020202020204" pitchFamily="34" charset="0"/>
              <a:buChar char="•"/>
            </a:pPr>
            <a:r>
              <a:rPr lang="en-US" dirty="0" smtClean="0"/>
              <a:t>CV 2016-17</a:t>
            </a:r>
            <a:r>
              <a:rPr lang="en-US" baseline="0" dirty="0" smtClean="0"/>
              <a:t> </a:t>
            </a:r>
            <a:r>
              <a:rPr lang="en-US" dirty="0" smtClean="0"/>
              <a:t>Exhibit D,</a:t>
            </a:r>
            <a:r>
              <a:rPr lang="en-US" baseline="0" dirty="0" smtClean="0"/>
              <a:t> Section 11, B (Page 5 of 21: </a:t>
            </a:r>
          </a:p>
          <a:p>
            <a:pPr marL="0" indent="0">
              <a:buFont typeface="Arial" panose="020B0604020202020204" pitchFamily="34" charset="0"/>
              <a:buNone/>
            </a:pPr>
            <a:r>
              <a:rPr lang="en-US" baseline="0" dirty="0" smtClean="0"/>
              <a:t>	Record Retention:  </a:t>
            </a:r>
            <a:r>
              <a:rPr lang="en-US" sz="1200" kern="1200" dirty="0" smtClean="0">
                <a:solidFill>
                  <a:schemeClr val="tx1"/>
                </a:solidFill>
                <a:effectLst/>
                <a:latin typeface="+mn-lt"/>
                <a:ea typeface="+mn-ea"/>
                <a:cs typeface="+mn-cs"/>
              </a:rPr>
              <a:t>The Subgrantee must retain and make available all financial records, supporting 	documentation, program desk review documents, performance measurement and evaluation data and 	reports, Member records, and personnel records for the amount of time specified by CV in the 	</a:t>
            </a:r>
            <a:r>
              <a:rPr lang="en-US" sz="1200" kern="1200" dirty="0" err="1" smtClean="0">
                <a:solidFill>
                  <a:schemeClr val="tx1"/>
                </a:solidFill>
                <a:effectLst/>
                <a:latin typeface="+mn-lt"/>
                <a:ea typeface="+mn-ea"/>
                <a:cs typeface="+mn-cs"/>
              </a:rPr>
              <a:t>Subgrantee’s</a:t>
            </a:r>
            <a:r>
              <a:rPr lang="en-US" sz="1200" kern="1200" dirty="0" smtClean="0">
                <a:solidFill>
                  <a:schemeClr val="tx1"/>
                </a:solidFill>
                <a:effectLst/>
                <a:latin typeface="+mn-lt"/>
                <a:ea typeface="+mn-ea"/>
                <a:cs typeface="+mn-cs"/>
              </a:rPr>
              <a:t> Program Closeout Memo or Closeout Confirmation Letter.  This is generally at least three 	years from the date of submission of the final Federal Financial Report (FFR) for the final grant year of a 	three-year funding period.</a:t>
            </a:r>
            <a:endParaRPr lang="en-US" dirty="0"/>
          </a:p>
        </p:txBody>
      </p:sp>
      <p:sp>
        <p:nvSpPr>
          <p:cNvPr id="4" name="Slide Number Placeholder 3"/>
          <p:cNvSpPr>
            <a:spLocks noGrp="1"/>
          </p:cNvSpPr>
          <p:nvPr>
            <p:ph type="sldNum" sz="quarter" idx="10"/>
          </p:nvPr>
        </p:nvSpPr>
        <p:spPr/>
        <p:txBody>
          <a:bodyPr/>
          <a:lstStyle/>
          <a:p>
            <a:fld id="{F7CEA637-F814-41B4-9B48-9598E59E13D5}" type="slidenum">
              <a:rPr lang="en-US" smtClean="0"/>
              <a:t>8</a:t>
            </a:fld>
            <a:endParaRPr lang="en-US"/>
          </a:p>
        </p:txBody>
      </p:sp>
    </p:spTree>
    <p:extLst>
      <p:ext uri="{BB962C8B-B14F-4D97-AF65-F5344CB8AC3E}">
        <p14:creationId xmlns:p14="http://schemas.microsoft.com/office/powerpoint/2010/main" val="3773102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What role does or should the results of our service efforts play in your program’s success?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Aside from member enrollment and retention…the successful attainment of your program’s performance measure targets is perhaps the most critical indicator of your program’s impact and fundability.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How does your program make its targets known and how are data collected to substantiate your impact statements?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What’s the procedure?  Who’s responsible for what?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How does your knowledge transfer efforts and/or leadership transition plans address this area.</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aseline="0" dirty="0" smtClean="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F7CEA637-F814-41B4-9B48-9598E59E13D5}" type="slidenum">
              <a:rPr lang="en-US" smtClean="0"/>
              <a:t>9</a:t>
            </a:fld>
            <a:endParaRPr lang="en-US" dirty="0"/>
          </a:p>
        </p:txBody>
      </p:sp>
    </p:spTree>
    <p:extLst>
      <p:ext uri="{BB962C8B-B14F-4D97-AF65-F5344CB8AC3E}">
        <p14:creationId xmlns:p14="http://schemas.microsoft.com/office/powerpoint/2010/main" val="3534670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A63CCF-A29B-4B1F-81F9-09D9ED261077}" type="datetimeFigureOut">
              <a:rPr lang="en-US" smtClean="0"/>
              <a:t>7/13/2017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5ECBA-F083-4C6F-B3F2-555A369107AD}" type="slidenum">
              <a:rPr lang="en-US" smtClean="0"/>
              <a:t>‹#›</a:t>
            </a:fld>
            <a:endParaRPr lang="en-US"/>
          </a:p>
        </p:txBody>
      </p:sp>
    </p:spTree>
    <p:extLst>
      <p:ext uri="{BB962C8B-B14F-4D97-AF65-F5344CB8AC3E}">
        <p14:creationId xmlns:p14="http://schemas.microsoft.com/office/powerpoint/2010/main" val="537031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A63CCF-A29B-4B1F-81F9-09D9ED261077}" type="datetimeFigureOut">
              <a:rPr lang="en-US" smtClean="0"/>
              <a:t>7/13/2017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5ECBA-F083-4C6F-B3F2-555A369107AD}" type="slidenum">
              <a:rPr lang="en-US" smtClean="0"/>
              <a:t>‹#›</a:t>
            </a:fld>
            <a:endParaRPr lang="en-US"/>
          </a:p>
        </p:txBody>
      </p:sp>
    </p:spTree>
    <p:extLst>
      <p:ext uri="{BB962C8B-B14F-4D97-AF65-F5344CB8AC3E}">
        <p14:creationId xmlns:p14="http://schemas.microsoft.com/office/powerpoint/2010/main" val="4241065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A63CCF-A29B-4B1F-81F9-09D9ED261077}" type="datetimeFigureOut">
              <a:rPr lang="en-US" smtClean="0"/>
              <a:t>7/13/2017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5ECBA-F083-4C6F-B3F2-555A369107AD}" type="slidenum">
              <a:rPr lang="en-US" smtClean="0"/>
              <a:t>‹#›</a:t>
            </a:fld>
            <a:endParaRPr lang="en-US"/>
          </a:p>
        </p:txBody>
      </p:sp>
    </p:spTree>
    <p:extLst>
      <p:ext uri="{BB962C8B-B14F-4D97-AF65-F5344CB8AC3E}">
        <p14:creationId xmlns:p14="http://schemas.microsoft.com/office/powerpoint/2010/main" val="494580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A63CCF-A29B-4B1F-81F9-09D9ED261077}" type="datetimeFigureOut">
              <a:rPr lang="en-US" smtClean="0"/>
              <a:t>7/13/2017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5ECBA-F083-4C6F-B3F2-555A369107AD}" type="slidenum">
              <a:rPr lang="en-US" smtClean="0"/>
              <a:t>‹#›</a:t>
            </a:fld>
            <a:endParaRPr lang="en-US"/>
          </a:p>
        </p:txBody>
      </p:sp>
    </p:spTree>
    <p:extLst>
      <p:ext uri="{BB962C8B-B14F-4D97-AF65-F5344CB8AC3E}">
        <p14:creationId xmlns:p14="http://schemas.microsoft.com/office/powerpoint/2010/main" val="4071860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A63CCF-A29B-4B1F-81F9-09D9ED261077}" type="datetimeFigureOut">
              <a:rPr lang="en-US" smtClean="0"/>
              <a:t>7/13/2017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5ECBA-F083-4C6F-B3F2-555A369107AD}" type="slidenum">
              <a:rPr lang="en-US" smtClean="0"/>
              <a:t>‹#›</a:t>
            </a:fld>
            <a:endParaRPr lang="en-US"/>
          </a:p>
        </p:txBody>
      </p:sp>
    </p:spTree>
    <p:extLst>
      <p:ext uri="{BB962C8B-B14F-4D97-AF65-F5344CB8AC3E}">
        <p14:creationId xmlns:p14="http://schemas.microsoft.com/office/powerpoint/2010/main" val="4132399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A63CCF-A29B-4B1F-81F9-09D9ED261077}" type="datetimeFigureOut">
              <a:rPr lang="en-US" smtClean="0"/>
              <a:t>7/13/2017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05ECBA-F083-4C6F-B3F2-555A369107AD}" type="slidenum">
              <a:rPr lang="en-US" smtClean="0"/>
              <a:t>‹#›</a:t>
            </a:fld>
            <a:endParaRPr lang="en-US"/>
          </a:p>
        </p:txBody>
      </p:sp>
    </p:spTree>
    <p:extLst>
      <p:ext uri="{BB962C8B-B14F-4D97-AF65-F5344CB8AC3E}">
        <p14:creationId xmlns:p14="http://schemas.microsoft.com/office/powerpoint/2010/main" val="319534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A63CCF-A29B-4B1F-81F9-09D9ED261077}" type="datetimeFigureOut">
              <a:rPr lang="en-US" smtClean="0"/>
              <a:t>7/13/2017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05ECBA-F083-4C6F-B3F2-555A369107AD}" type="slidenum">
              <a:rPr lang="en-US" smtClean="0"/>
              <a:t>‹#›</a:t>
            </a:fld>
            <a:endParaRPr lang="en-US"/>
          </a:p>
        </p:txBody>
      </p:sp>
    </p:spTree>
    <p:extLst>
      <p:ext uri="{BB962C8B-B14F-4D97-AF65-F5344CB8AC3E}">
        <p14:creationId xmlns:p14="http://schemas.microsoft.com/office/powerpoint/2010/main" val="3502159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A63CCF-A29B-4B1F-81F9-09D9ED261077}" type="datetimeFigureOut">
              <a:rPr lang="en-US" smtClean="0"/>
              <a:t>7/13/2017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05ECBA-F083-4C6F-B3F2-555A369107AD}" type="slidenum">
              <a:rPr lang="en-US" smtClean="0"/>
              <a:t>‹#›</a:t>
            </a:fld>
            <a:endParaRPr lang="en-US"/>
          </a:p>
        </p:txBody>
      </p:sp>
    </p:spTree>
    <p:extLst>
      <p:ext uri="{BB962C8B-B14F-4D97-AF65-F5344CB8AC3E}">
        <p14:creationId xmlns:p14="http://schemas.microsoft.com/office/powerpoint/2010/main" val="2876959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A63CCF-A29B-4B1F-81F9-09D9ED261077}" type="datetimeFigureOut">
              <a:rPr lang="en-US" smtClean="0"/>
              <a:t>7/13/2017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05ECBA-F083-4C6F-B3F2-555A369107AD}" type="slidenum">
              <a:rPr lang="en-US" smtClean="0"/>
              <a:t>‹#›</a:t>
            </a:fld>
            <a:endParaRPr lang="en-US"/>
          </a:p>
        </p:txBody>
      </p:sp>
    </p:spTree>
    <p:extLst>
      <p:ext uri="{BB962C8B-B14F-4D97-AF65-F5344CB8AC3E}">
        <p14:creationId xmlns:p14="http://schemas.microsoft.com/office/powerpoint/2010/main" val="1390478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A63CCF-A29B-4B1F-81F9-09D9ED261077}" type="datetimeFigureOut">
              <a:rPr lang="en-US" smtClean="0"/>
              <a:t>7/13/2017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05ECBA-F083-4C6F-B3F2-555A369107AD}" type="slidenum">
              <a:rPr lang="en-US" smtClean="0"/>
              <a:t>‹#›</a:t>
            </a:fld>
            <a:endParaRPr lang="en-US"/>
          </a:p>
        </p:txBody>
      </p:sp>
    </p:spTree>
    <p:extLst>
      <p:ext uri="{BB962C8B-B14F-4D97-AF65-F5344CB8AC3E}">
        <p14:creationId xmlns:p14="http://schemas.microsoft.com/office/powerpoint/2010/main" val="3521224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A63CCF-A29B-4B1F-81F9-09D9ED261077}" type="datetimeFigureOut">
              <a:rPr lang="en-US" smtClean="0"/>
              <a:t>7/13/2017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05ECBA-F083-4C6F-B3F2-555A369107AD}" type="slidenum">
              <a:rPr lang="en-US" smtClean="0"/>
              <a:t>‹#›</a:t>
            </a:fld>
            <a:endParaRPr lang="en-US"/>
          </a:p>
        </p:txBody>
      </p:sp>
    </p:spTree>
    <p:extLst>
      <p:ext uri="{BB962C8B-B14F-4D97-AF65-F5344CB8AC3E}">
        <p14:creationId xmlns:p14="http://schemas.microsoft.com/office/powerpoint/2010/main" val="1309195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A63CCF-A29B-4B1F-81F9-09D9ED261077}" type="datetimeFigureOut">
              <a:rPr lang="en-US" smtClean="0"/>
              <a:t>7/13/2017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05ECBA-F083-4C6F-B3F2-555A369107AD}" type="slidenum">
              <a:rPr lang="en-US" smtClean="0"/>
              <a:t>‹#›</a:t>
            </a:fld>
            <a:endParaRPr lang="en-US"/>
          </a:p>
        </p:txBody>
      </p:sp>
    </p:spTree>
    <p:extLst>
      <p:ext uri="{BB962C8B-B14F-4D97-AF65-F5344CB8AC3E}">
        <p14:creationId xmlns:p14="http://schemas.microsoft.com/office/powerpoint/2010/main" val="410050809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81000" y="228600"/>
            <a:ext cx="8266566" cy="369332"/>
          </a:xfrm>
          <a:prstGeom prst="rect">
            <a:avLst/>
          </a:prstGeom>
          <a:noFill/>
        </p:spPr>
        <p:txBody>
          <a:bodyPr wrap="square" rtlCol="0">
            <a:spAutoFit/>
          </a:bodyPr>
          <a:lstStyle/>
          <a:p>
            <a:r>
              <a:rPr lang="en-US" dirty="0" smtClean="0">
                <a:solidFill>
                  <a:schemeClr val="bg1">
                    <a:lumMod val="95000"/>
                  </a:schemeClr>
                </a:solidFill>
              </a:rPr>
              <a:t>AmeriCorps Advantage: CaliforniaVolunteers Grantee Training Conference, July 2017</a:t>
            </a:r>
            <a:endParaRPr lang="en-US" dirty="0">
              <a:solidFill>
                <a:schemeClr val="bg1">
                  <a:lumMod val="95000"/>
                </a:schemeClr>
              </a:solidFill>
            </a:endParaRPr>
          </a:p>
        </p:txBody>
      </p:sp>
      <p:pic>
        <p:nvPicPr>
          <p:cNvPr id="7" name="Picture 2" descr="C:\Users\dmoore\Desktop\pattern for grap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0" y="-1"/>
            <a:ext cx="9144000" cy="1221229"/>
          </a:xfrm>
          <a:prstGeom prst="rtTriangle">
            <a:avLst/>
          </a:prstGeom>
          <a:noFill/>
          <a:extLst>
            <a:ext uri="{909E8E84-426E-40DD-AFC4-6F175D3DCCD1}">
              <a14:hiddenFill xmlns:a14="http://schemas.microsoft.com/office/drawing/2010/main">
                <a:solidFill>
                  <a:srgbClr val="FFFFFF"/>
                </a:solidFill>
              </a14:hiddenFill>
            </a:ext>
          </a:extLst>
        </p:spPr>
      </p:pic>
      <p:pic>
        <p:nvPicPr>
          <p:cNvPr id="8" name="Picture 7" descr="C:\Users\dmoore\Desktop\pattern for graph.PNG"/>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228114" cy="1221230"/>
          </a:xfrm>
          <a:prstGeom prst="rtTriangle">
            <a:avLst/>
          </a:prstGeom>
          <a:noFill/>
          <a:extLst>
            <a:ext uri="{909E8E84-426E-40DD-AFC4-6F175D3DCCD1}">
              <a14:hiddenFill xmlns:a14="http://schemas.microsoft.com/office/drawing/2010/main">
                <a:solidFill>
                  <a:srgbClr val="FFFFFF"/>
                </a:solidFill>
              </a14:hiddenFill>
            </a:ext>
          </a:extLst>
        </p:spPr>
      </p:pic>
      <p:sp>
        <p:nvSpPr>
          <p:cNvPr id="4" name="Title 3"/>
          <p:cNvSpPr txBox="1">
            <a:spLocks noGrp="1"/>
          </p:cNvSpPr>
          <p:nvPr>
            <p:ph type="ctrTitle"/>
          </p:nvPr>
        </p:nvSpPr>
        <p:spPr>
          <a:xfrm>
            <a:off x="152400" y="1356479"/>
            <a:ext cx="8597888" cy="3139321"/>
          </a:xfrm>
          <a:prstGeom prst="rect">
            <a:avLst/>
          </a:prstGeom>
          <a:noFill/>
        </p:spPr>
        <p:txBody>
          <a:bodyPr wrap="square" rtlCol="0">
            <a:spAutoFit/>
          </a:bodyPr>
          <a:lstStyle/>
          <a:p>
            <a:r>
              <a:rPr lang="en-US" sz="6600" dirty="0" smtClean="0">
                <a:solidFill>
                  <a:srgbClr val="0066CC"/>
                </a:solidFill>
                <a:latin typeface="Tw Cen MT" panose="020B0602020104020603" pitchFamily="34" charset="0"/>
                <a:ea typeface="Open Sans Condensed" panose="020B0806030504020204" pitchFamily="34" charset="0"/>
                <a:cs typeface="Open Sans Condensed" panose="020B0806030504020204" pitchFamily="34" charset="0"/>
              </a:rPr>
              <a:t>Knowledge Transfer &amp; </a:t>
            </a:r>
            <a:br>
              <a:rPr lang="en-US" sz="6600" dirty="0" smtClean="0">
                <a:solidFill>
                  <a:srgbClr val="0066CC"/>
                </a:solidFill>
                <a:latin typeface="Tw Cen MT" panose="020B0602020104020603" pitchFamily="34" charset="0"/>
                <a:ea typeface="Open Sans Condensed" panose="020B0806030504020204" pitchFamily="34" charset="0"/>
                <a:cs typeface="Open Sans Condensed" panose="020B0806030504020204" pitchFamily="34" charset="0"/>
              </a:rPr>
            </a:br>
            <a:r>
              <a:rPr lang="en-US" sz="6600" dirty="0" smtClean="0">
                <a:solidFill>
                  <a:srgbClr val="0066CC"/>
                </a:solidFill>
                <a:latin typeface="Tw Cen MT" panose="020B0602020104020603" pitchFamily="34" charset="0"/>
                <a:ea typeface="Open Sans Condensed" panose="020B0806030504020204" pitchFamily="34" charset="0"/>
                <a:cs typeface="Open Sans Condensed" panose="020B0806030504020204" pitchFamily="34" charset="0"/>
              </a:rPr>
              <a:t>Leadership Transition Practices</a:t>
            </a:r>
            <a:endParaRPr lang="en-US" sz="6600" dirty="0">
              <a:solidFill>
                <a:srgbClr val="0066CC"/>
              </a:solidFill>
              <a:latin typeface="Tw Cen MT" panose="020B0602020104020603" pitchFamily="34" charset="0"/>
              <a:ea typeface="Open Sans Condensed" panose="020B0806030504020204" pitchFamily="34" charset="0"/>
              <a:cs typeface="Open Sans Condensed" panose="020B0806030504020204" pitchFamily="34" charset="0"/>
            </a:endParaRPr>
          </a:p>
        </p:txBody>
      </p:sp>
      <p:sp>
        <p:nvSpPr>
          <p:cNvPr id="11" name="Title 3"/>
          <p:cNvSpPr txBox="1">
            <a:spLocks/>
          </p:cNvSpPr>
          <p:nvPr/>
        </p:nvSpPr>
        <p:spPr>
          <a:xfrm>
            <a:off x="609600" y="4760893"/>
            <a:ext cx="7467600" cy="954107"/>
          </a:xfrm>
          <a:prstGeom prst="rect">
            <a:avLst/>
          </a:prstGeom>
          <a:noFill/>
        </p:spPr>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smtClean="0">
                <a:solidFill>
                  <a:schemeClr val="tx2"/>
                </a:solidFill>
                <a:latin typeface="Tw Cen MT" panose="020B0602020104020603" pitchFamily="34" charset="0"/>
                <a:ea typeface="Open Sans Condensed" panose="020B0806030504020204" pitchFamily="34" charset="0"/>
                <a:cs typeface="Open Sans Condensed" panose="020B0806030504020204" pitchFamily="34" charset="0"/>
              </a:rPr>
              <a:t>Eddie Aguero</a:t>
            </a:r>
          </a:p>
          <a:p>
            <a:r>
              <a:rPr lang="en-US" sz="2800" dirty="0" smtClean="0">
                <a:solidFill>
                  <a:schemeClr val="tx2"/>
                </a:solidFill>
                <a:latin typeface="Tw Cen MT" panose="020B0602020104020603" pitchFamily="34" charset="0"/>
                <a:ea typeface="Open Sans Condensed" panose="020B0806030504020204" pitchFamily="34" charset="0"/>
                <a:cs typeface="Open Sans Condensed" panose="020B0806030504020204" pitchFamily="34" charset="0"/>
              </a:rPr>
              <a:t>AmeriCorps Specialist</a:t>
            </a:r>
          </a:p>
        </p:txBody>
      </p:sp>
      <p:sp>
        <p:nvSpPr>
          <p:cNvPr id="17" name="TextBox 16"/>
          <p:cNvSpPr txBox="1"/>
          <p:nvPr/>
        </p:nvSpPr>
        <p:spPr>
          <a:xfrm>
            <a:off x="477825" y="6215352"/>
            <a:ext cx="8272463" cy="369332"/>
          </a:xfrm>
          <a:prstGeom prst="rect">
            <a:avLst/>
          </a:prstGeom>
          <a:noFill/>
        </p:spPr>
        <p:txBody>
          <a:bodyPr wrap="square" rtlCol="0">
            <a:spAutoFit/>
          </a:bodyPr>
          <a:lstStyle/>
          <a:p>
            <a:pPr algn="ctr"/>
            <a:r>
              <a:rPr lang="en-US" dirty="0" smtClean="0">
                <a:solidFill>
                  <a:schemeClr val="tx2">
                    <a:lumMod val="75000"/>
                  </a:schemeClr>
                </a:solidFill>
                <a:latin typeface="Tw Cen MT" panose="020B0602020104020603" pitchFamily="34" charset="0"/>
              </a:rPr>
              <a:t>AmeriCorps Grantee Training Conference 2017</a:t>
            </a:r>
            <a:endParaRPr lang="en-US" dirty="0">
              <a:solidFill>
                <a:schemeClr val="tx2">
                  <a:lumMod val="75000"/>
                </a:schemeClr>
              </a:solidFill>
              <a:latin typeface="Tw Cen MT" panose="020B0602020104020603" pitchFamily="34" charset="0"/>
            </a:endParaRPr>
          </a:p>
        </p:txBody>
      </p:sp>
      <p:pic>
        <p:nvPicPr>
          <p:cNvPr id="18" name="Picture 2" descr="C:\Users\dmoore\Desktop\Cncs-logo_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19574" y="5978252"/>
            <a:ext cx="1367891" cy="606432"/>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home\California Volunteers\_CSC\External Affairs Department\Communications Unit\Logos\AMC\AmeriCorpsCALIFORNIA.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10632" y="49753"/>
            <a:ext cx="1121723" cy="112172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ome\California Volunteers\_CSC\External Affairs Department\Communications Unit\Logos\Without Office of the Governor\CV_Horizontal_Color.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473429"/>
            <a:ext cx="3453226" cy="438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43570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dmoore\Desktop\pattern for grap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0" y="-1"/>
            <a:ext cx="9144000" cy="1221229"/>
          </a:xfrm>
          <a:prstGeom prst="rtTriangle">
            <a:avLst/>
          </a:prstGeom>
          <a:noFill/>
          <a:extLst>
            <a:ext uri="{909E8E84-426E-40DD-AFC4-6F175D3DCCD1}">
              <a14:hiddenFill xmlns:a14="http://schemas.microsoft.com/office/drawing/2010/main">
                <a:solidFill>
                  <a:srgbClr val="FFFFFF"/>
                </a:solidFill>
              </a14:hiddenFill>
            </a:ext>
          </a:extLst>
        </p:spPr>
      </p:pic>
      <p:pic>
        <p:nvPicPr>
          <p:cNvPr id="3" name="Picture 2" descr="C:\Users\dmoore\Desktop\pattern for graph.PNG"/>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228114" cy="1221230"/>
          </a:xfrm>
          <a:prstGeom prst="rtTriangle">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477825" y="6215352"/>
            <a:ext cx="8272463" cy="369332"/>
          </a:xfrm>
          <a:prstGeom prst="rect">
            <a:avLst/>
          </a:prstGeom>
          <a:noFill/>
        </p:spPr>
        <p:txBody>
          <a:bodyPr wrap="square" rtlCol="0">
            <a:spAutoFit/>
          </a:bodyPr>
          <a:lstStyle/>
          <a:p>
            <a:pPr algn="ctr"/>
            <a:r>
              <a:rPr lang="en-US" dirty="0" smtClean="0">
                <a:solidFill>
                  <a:schemeClr val="tx2">
                    <a:lumMod val="75000"/>
                  </a:schemeClr>
                </a:solidFill>
                <a:latin typeface="Tw Cen MT" panose="020B0602020104020603" pitchFamily="34" charset="0"/>
              </a:rPr>
              <a:t>AmeriCorps Grantee Training Conference 2017</a:t>
            </a:r>
            <a:endParaRPr lang="en-US" dirty="0">
              <a:solidFill>
                <a:schemeClr val="tx2">
                  <a:lumMod val="75000"/>
                </a:schemeClr>
              </a:solidFill>
              <a:latin typeface="Tw Cen MT" panose="020B0602020104020603" pitchFamily="34" charset="0"/>
            </a:endParaRPr>
          </a:p>
        </p:txBody>
      </p:sp>
      <p:pic>
        <p:nvPicPr>
          <p:cNvPr id="14" name="Picture 2" descr="C:\Users\dmoore\Desktop\Cncs-logo_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19574" y="5978252"/>
            <a:ext cx="1367891" cy="60643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ome\California Volunteers\_CSC\External Affairs Department\Communications Unit\Logos\AMC\AmeriCorpsCALIFORNIA.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10632" y="49753"/>
            <a:ext cx="1121723" cy="112172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ome\California Volunteers\_CSC\External Affairs Department\Communications Unit\Logos\Without Office of the Governor\CV_Horizontal_Color.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473429"/>
            <a:ext cx="3453226" cy="438194"/>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128569" y="1066800"/>
            <a:ext cx="6096000" cy="1200150"/>
          </a:xfrm>
          <a:prstGeom prst="rect">
            <a:avLst/>
          </a:prstGeom>
        </p:spPr>
        <p:txBody>
          <a:bodyPr>
            <a:spAutoFit/>
          </a:bodyPr>
          <a:lstStyle/>
          <a:p>
            <a:pPr algn="ctr">
              <a:defRPr/>
            </a:pPr>
            <a:r>
              <a:rPr lang="en-US" sz="3600" dirty="0">
                <a:solidFill>
                  <a:srgbClr val="0066CC"/>
                </a:solidFill>
                <a:latin typeface="+mj-lt"/>
              </a:rPr>
              <a:t>Member </a:t>
            </a:r>
          </a:p>
          <a:p>
            <a:pPr algn="ctr">
              <a:defRPr/>
            </a:pPr>
            <a:r>
              <a:rPr lang="en-US" sz="3600" dirty="0">
                <a:solidFill>
                  <a:srgbClr val="0066CC"/>
                </a:solidFill>
                <a:latin typeface="+mj-lt"/>
              </a:rPr>
              <a:t>Management &amp; Support </a:t>
            </a:r>
          </a:p>
        </p:txBody>
      </p:sp>
      <p:sp>
        <p:nvSpPr>
          <p:cNvPr id="9" name="Rectangle 8"/>
          <p:cNvSpPr/>
          <p:nvPr/>
        </p:nvSpPr>
        <p:spPr>
          <a:xfrm>
            <a:off x="762000" y="2299949"/>
            <a:ext cx="7114061" cy="3785652"/>
          </a:xfrm>
          <a:prstGeom prst="rect">
            <a:avLst/>
          </a:prstGeom>
        </p:spPr>
        <p:txBody>
          <a:bodyPr wrap="square">
            <a:spAutoFit/>
          </a:bodyPr>
          <a:lstStyle/>
          <a:p>
            <a:pPr marL="342900" indent="-342900">
              <a:buFont typeface="Arial" panose="020B0604020202020204" pitchFamily="34" charset="0"/>
              <a:buChar char="•"/>
              <a:defRPr/>
            </a:pPr>
            <a:r>
              <a:rPr lang="en-US" sz="2400" dirty="0">
                <a:solidFill>
                  <a:srgbClr val="0066CC"/>
                </a:solidFill>
                <a:latin typeface="+mj-lt"/>
              </a:rPr>
              <a:t>Recruitment/enrollment/exits (eGrants)</a:t>
            </a:r>
          </a:p>
          <a:p>
            <a:pPr marL="342900" indent="-342900">
              <a:buFont typeface="Arial" panose="020B0604020202020204" pitchFamily="34" charset="0"/>
              <a:buChar char="•"/>
              <a:defRPr/>
            </a:pPr>
            <a:r>
              <a:rPr lang="en-US" sz="2400" dirty="0">
                <a:solidFill>
                  <a:srgbClr val="0066CC"/>
                </a:solidFill>
                <a:latin typeface="+mj-lt"/>
              </a:rPr>
              <a:t>Training </a:t>
            </a:r>
          </a:p>
          <a:p>
            <a:pPr marL="342900" indent="-342900">
              <a:buFont typeface="Arial" panose="020B0604020202020204" pitchFamily="34" charset="0"/>
              <a:buChar char="•"/>
              <a:defRPr/>
            </a:pPr>
            <a:r>
              <a:rPr lang="en-US" sz="2400" dirty="0">
                <a:solidFill>
                  <a:srgbClr val="0066CC"/>
                </a:solidFill>
                <a:latin typeface="+mj-lt"/>
              </a:rPr>
              <a:t>Supervision </a:t>
            </a:r>
          </a:p>
          <a:p>
            <a:pPr marL="342900" indent="-342900">
              <a:buFont typeface="Arial" panose="020B0604020202020204" pitchFamily="34" charset="0"/>
              <a:buChar char="•"/>
              <a:defRPr/>
            </a:pPr>
            <a:r>
              <a:rPr lang="en-US" sz="2400" dirty="0">
                <a:solidFill>
                  <a:srgbClr val="0066CC"/>
                </a:solidFill>
                <a:latin typeface="+mj-lt"/>
              </a:rPr>
              <a:t>Criminal history checks </a:t>
            </a:r>
          </a:p>
          <a:p>
            <a:pPr marL="342900" indent="-342900">
              <a:buFont typeface="Arial" panose="020B0604020202020204" pitchFamily="34" charset="0"/>
              <a:buChar char="•"/>
              <a:defRPr/>
            </a:pPr>
            <a:r>
              <a:rPr lang="en-US" sz="2400" dirty="0">
                <a:solidFill>
                  <a:srgbClr val="0066CC"/>
                </a:solidFill>
                <a:latin typeface="+mj-lt"/>
              </a:rPr>
              <a:t>Timekeeping and payroll </a:t>
            </a:r>
          </a:p>
          <a:p>
            <a:pPr marL="342900" indent="-342900">
              <a:buFont typeface="Arial" panose="020B0604020202020204" pitchFamily="34" charset="0"/>
              <a:buChar char="•"/>
              <a:defRPr/>
            </a:pPr>
            <a:r>
              <a:rPr lang="en-US" sz="2400" dirty="0">
                <a:solidFill>
                  <a:srgbClr val="0066CC"/>
                </a:solidFill>
                <a:latin typeface="+mj-lt"/>
              </a:rPr>
              <a:t>Member files </a:t>
            </a:r>
          </a:p>
          <a:p>
            <a:pPr marL="342900" indent="-342900">
              <a:buFont typeface="Arial" panose="020B0604020202020204" pitchFamily="34" charset="0"/>
              <a:buChar char="•"/>
              <a:defRPr/>
            </a:pPr>
            <a:r>
              <a:rPr lang="en-US" sz="2400" dirty="0">
                <a:solidFill>
                  <a:srgbClr val="0066CC"/>
                </a:solidFill>
                <a:latin typeface="+mj-lt"/>
              </a:rPr>
              <a:t>Number and location of </a:t>
            </a:r>
            <a:r>
              <a:rPr lang="en-US" sz="2400" dirty="0" smtClean="0">
                <a:solidFill>
                  <a:srgbClr val="0066CC"/>
                </a:solidFill>
                <a:latin typeface="+mj-lt"/>
              </a:rPr>
              <a:t>members (Program Diagram) </a:t>
            </a:r>
            <a:endParaRPr lang="en-US" sz="2400" dirty="0">
              <a:solidFill>
                <a:srgbClr val="0066CC"/>
              </a:solidFill>
              <a:latin typeface="+mj-lt"/>
            </a:endParaRPr>
          </a:p>
          <a:p>
            <a:pPr marL="342900" indent="-342900">
              <a:buFont typeface="Arial" panose="020B0604020202020204" pitchFamily="34" charset="0"/>
              <a:buChar char="•"/>
              <a:defRPr/>
            </a:pPr>
            <a:r>
              <a:rPr lang="en-US" sz="2400" dirty="0">
                <a:solidFill>
                  <a:srgbClr val="0066CC"/>
                </a:solidFill>
                <a:latin typeface="+mj-lt"/>
              </a:rPr>
              <a:t>Current grievance </a:t>
            </a:r>
            <a:r>
              <a:rPr lang="en-US" sz="2400" dirty="0" smtClean="0">
                <a:solidFill>
                  <a:srgbClr val="0066CC"/>
                </a:solidFill>
                <a:latin typeface="+mj-lt"/>
              </a:rPr>
              <a:t>practices/issues </a:t>
            </a:r>
            <a:endParaRPr lang="en-US" sz="2400" dirty="0">
              <a:solidFill>
                <a:srgbClr val="0066CC"/>
              </a:solidFill>
              <a:latin typeface="+mj-lt"/>
            </a:endParaRPr>
          </a:p>
          <a:p>
            <a:pPr marL="342900" indent="-342900">
              <a:buFont typeface="Arial" panose="020B0604020202020204" pitchFamily="34" charset="0"/>
              <a:buChar char="•"/>
              <a:defRPr/>
            </a:pPr>
            <a:r>
              <a:rPr lang="en-US" sz="2400" dirty="0">
                <a:solidFill>
                  <a:srgbClr val="0066CC"/>
                </a:solidFill>
                <a:latin typeface="+mj-lt"/>
              </a:rPr>
              <a:t>Performance Reviews</a:t>
            </a:r>
          </a:p>
          <a:p>
            <a:pPr marL="342900" indent="-342900">
              <a:buFont typeface="Arial" panose="020B0604020202020204" pitchFamily="34" charset="0"/>
              <a:buChar char="•"/>
              <a:defRPr/>
            </a:pPr>
            <a:r>
              <a:rPr lang="en-US" sz="2400" dirty="0">
                <a:solidFill>
                  <a:srgbClr val="0066CC"/>
                </a:solidFill>
                <a:latin typeface="+mj-lt"/>
              </a:rPr>
              <a:t>Special Needs, etc… </a:t>
            </a:r>
          </a:p>
        </p:txBody>
      </p:sp>
    </p:spTree>
    <p:extLst>
      <p:ext uri="{BB962C8B-B14F-4D97-AF65-F5344CB8AC3E}">
        <p14:creationId xmlns:p14="http://schemas.microsoft.com/office/powerpoint/2010/main" val="11351863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dmoore\Desktop\pattern for grap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0" y="-1"/>
            <a:ext cx="9144000" cy="1221229"/>
          </a:xfrm>
          <a:prstGeom prst="rtTriangle">
            <a:avLst/>
          </a:prstGeom>
          <a:noFill/>
          <a:extLst>
            <a:ext uri="{909E8E84-426E-40DD-AFC4-6F175D3DCCD1}">
              <a14:hiddenFill xmlns:a14="http://schemas.microsoft.com/office/drawing/2010/main">
                <a:solidFill>
                  <a:srgbClr val="FFFFFF"/>
                </a:solidFill>
              </a14:hiddenFill>
            </a:ext>
          </a:extLst>
        </p:spPr>
      </p:pic>
      <p:pic>
        <p:nvPicPr>
          <p:cNvPr id="3" name="Picture 2" descr="C:\Users\dmoore\Desktop\pattern for graph.PNG"/>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228114" cy="1221230"/>
          </a:xfrm>
          <a:prstGeom prst="rtTriangle">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477825" y="6215352"/>
            <a:ext cx="8272463" cy="369332"/>
          </a:xfrm>
          <a:prstGeom prst="rect">
            <a:avLst/>
          </a:prstGeom>
          <a:noFill/>
        </p:spPr>
        <p:txBody>
          <a:bodyPr wrap="square" rtlCol="0">
            <a:spAutoFit/>
          </a:bodyPr>
          <a:lstStyle/>
          <a:p>
            <a:pPr algn="ctr"/>
            <a:r>
              <a:rPr lang="en-US" dirty="0" smtClean="0">
                <a:solidFill>
                  <a:schemeClr val="tx2">
                    <a:lumMod val="75000"/>
                  </a:schemeClr>
                </a:solidFill>
                <a:latin typeface="Tw Cen MT" panose="020B0602020104020603" pitchFamily="34" charset="0"/>
              </a:rPr>
              <a:t>AmeriCorps Grantee Training Conference 2017</a:t>
            </a:r>
            <a:endParaRPr lang="en-US" dirty="0">
              <a:solidFill>
                <a:schemeClr val="tx2">
                  <a:lumMod val="75000"/>
                </a:schemeClr>
              </a:solidFill>
              <a:latin typeface="Tw Cen MT" panose="020B0602020104020603" pitchFamily="34" charset="0"/>
            </a:endParaRPr>
          </a:p>
        </p:txBody>
      </p:sp>
      <p:pic>
        <p:nvPicPr>
          <p:cNvPr id="14" name="Picture 2" descr="C:\Users\dmoore\Desktop\Cncs-logo_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19574" y="5978252"/>
            <a:ext cx="1367891" cy="60643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ome\California Volunteers\_CSC\External Affairs Department\Communications Unit\Logos\AMC\AmeriCorpsCALIFORNIA.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10632" y="49753"/>
            <a:ext cx="1121723" cy="112172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ome\California Volunteers\_CSC\External Affairs Department\Communications Unit\Logos\Without Office of the Governor\CV_Horizontal_Color.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473429"/>
            <a:ext cx="3453226" cy="438194"/>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447800" y="1295400"/>
            <a:ext cx="6096000" cy="708025"/>
          </a:xfrm>
          <a:prstGeom prst="rect">
            <a:avLst/>
          </a:prstGeom>
        </p:spPr>
        <p:txBody>
          <a:bodyPr>
            <a:spAutoFit/>
          </a:bodyPr>
          <a:lstStyle/>
          <a:p>
            <a:pPr algn="ctr">
              <a:defRPr/>
            </a:pPr>
            <a:r>
              <a:rPr lang="en-US" sz="4000" dirty="0" smtClean="0">
                <a:solidFill>
                  <a:srgbClr val="0066CC"/>
                </a:solidFill>
                <a:latin typeface="+mj-lt"/>
              </a:rPr>
              <a:t>Table Exercise</a:t>
            </a:r>
            <a:endParaRPr lang="en-US" sz="4000" dirty="0">
              <a:solidFill>
                <a:srgbClr val="0066CC"/>
              </a:solidFill>
              <a:latin typeface="+mj-lt"/>
            </a:endParaRPr>
          </a:p>
        </p:txBody>
      </p:sp>
      <p:sp>
        <p:nvSpPr>
          <p:cNvPr id="9" name="Rectangle 8"/>
          <p:cNvSpPr/>
          <p:nvPr/>
        </p:nvSpPr>
        <p:spPr>
          <a:xfrm>
            <a:off x="1066800" y="2427744"/>
            <a:ext cx="7315200" cy="2677656"/>
          </a:xfrm>
          <a:prstGeom prst="rect">
            <a:avLst/>
          </a:prstGeom>
        </p:spPr>
        <p:txBody>
          <a:bodyPr>
            <a:spAutoFit/>
          </a:bodyPr>
          <a:lstStyle/>
          <a:p>
            <a:pPr marL="342900" indent="-342900">
              <a:buFont typeface="Arial" panose="020B0604020202020204" pitchFamily="34" charset="0"/>
              <a:buChar char="•"/>
              <a:defRPr/>
            </a:pPr>
            <a:r>
              <a:rPr lang="en-US" sz="2400" dirty="0" smtClean="0">
                <a:solidFill>
                  <a:srgbClr val="0066CC"/>
                </a:solidFill>
                <a:latin typeface="+mj-lt"/>
              </a:rPr>
              <a:t>Task:  Address the following topics (next slide) …sharing practices, experiences, and next steps your program can take to address leadership transition and/or knowledge transfer challenges</a:t>
            </a:r>
          </a:p>
          <a:p>
            <a:pPr marL="342900" indent="-342900">
              <a:buFont typeface="Arial" panose="020B0604020202020204" pitchFamily="34" charset="0"/>
              <a:buChar char="•"/>
              <a:defRPr/>
            </a:pPr>
            <a:endParaRPr lang="en-US" sz="2400" dirty="0">
              <a:solidFill>
                <a:srgbClr val="0066CC"/>
              </a:solidFill>
              <a:latin typeface="+mj-lt"/>
            </a:endParaRPr>
          </a:p>
          <a:p>
            <a:pPr marL="342900" indent="-342900">
              <a:buFont typeface="Arial" panose="020B0604020202020204" pitchFamily="34" charset="0"/>
              <a:buChar char="•"/>
              <a:defRPr/>
            </a:pPr>
            <a:r>
              <a:rPr lang="en-US" sz="2400" dirty="0" smtClean="0">
                <a:solidFill>
                  <a:srgbClr val="0066CC"/>
                </a:solidFill>
                <a:latin typeface="+mj-lt"/>
              </a:rPr>
              <a:t>Report Out:  One person from each table will report out per the following 4 topics</a:t>
            </a:r>
          </a:p>
        </p:txBody>
      </p:sp>
    </p:spTree>
    <p:extLst>
      <p:ext uri="{BB962C8B-B14F-4D97-AF65-F5344CB8AC3E}">
        <p14:creationId xmlns:p14="http://schemas.microsoft.com/office/powerpoint/2010/main" val="28978208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dmoore\Desktop\pattern for grap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0" y="-1"/>
            <a:ext cx="9144000" cy="1221229"/>
          </a:xfrm>
          <a:prstGeom prst="rtTriangle">
            <a:avLst/>
          </a:prstGeom>
          <a:noFill/>
          <a:extLst>
            <a:ext uri="{909E8E84-426E-40DD-AFC4-6F175D3DCCD1}">
              <a14:hiddenFill xmlns:a14="http://schemas.microsoft.com/office/drawing/2010/main">
                <a:solidFill>
                  <a:srgbClr val="FFFFFF"/>
                </a:solidFill>
              </a14:hiddenFill>
            </a:ext>
          </a:extLst>
        </p:spPr>
      </p:pic>
      <p:pic>
        <p:nvPicPr>
          <p:cNvPr id="3" name="Picture 2" descr="C:\Users\dmoore\Desktop\pattern for graph.PNG"/>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228114" cy="1221230"/>
          </a:xfrm>
          <a:prstGeom prst="rtTriangle">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477825" y="6215352"/>
            <a:ext cx="8272463" cy="369332"/>
          </a:xfrm>
          <a:prstGeom prst="rect">
            <a:avLst/>
          </a:prstGeom>
          <a:noFill/>
        </p:spPr>
        <p:txBody>
          <a:bodyPr wrap="square" rtlCol="0">
            <a:spAutoFit/>
          </a:bodyPr>
          <a:lstStyle/>
          <a:p>
            <a:pPr algn="ctr"/>
            <a:r>
              <a:rPr lang="en-US" dirty="0" smtClean="0">
                <a:solidFill>
                  <a:schemeClr val="tx2">
                    <a:lumMod val="75000"/>
                  </a:schemeClr>
                </a:solidFill>
                <a:latin typeface="Tw Cen MT" panose="020B0602020104020603" pitchFamily="34" charset="0"/>
              </a:rPr>
              <a:t>AmeriCorps Grantee Training Conference 2017</a:t>
            </a:r>
            <a:endParaRPr lang="en-US" dirty="0">
              <a:solidFill>
                <a:schemeClr val="tx2">
                  <a:lumMod val="75000"/>
                </a:schemeClr>
              </a:solidFill>
              <a:latin typeface="Tw Cen MT" panose="020B0602020104020603" pitchFamily="34" charset="0"/>
            </a:endParaRPr>
          </a:p>
        </p:txBody>
      </p:sp>
      <p:pic>
        <p:nvPicPr>
          <p:cNvPr id="14" name="Picture 2" descr="C:\Users\dmoore\Desktop\Cncs-logo_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19574" y="5978252"/>
            <a:ext cx="1367891" cy="60643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ome\California Volunteers\_CSC\External Affairs Department\Communications Unit\Logos\AMC\AmeriCorpsCALIFORNIA.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10632" y="49753"/>
            <a:ext cx="1121723" cy="112172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ome\California Volunteers\_CSC\External Affairs Department\Communications Unit\Logos\Without Office of the Governor\CV_Horizontal_Color.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473429"/>
            <a:ext cx="3453226" cy="438194"/>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447800" y="1295400"/>
            <a:ext cx="6096000" cy="708025"/>
          </a:xfrm>
          <a:prstGeom prst="rect">
            <a:avLst/>
          </a:prstGeom>
        </p:spPr>
        <p:txBody>
          <a:bodyPr>
            <a:spAutoFit/>
          </a:bodyPr>
          <a:lstStyle/>
          <a:p>
            <a:pPr algn="ctr">
              <a:defRPr/>
            </a:pPr>
            <a:r>
              <a:rPr lang="en-US" sz="4000" dirty="0" smtClean="0">
                <a:solidFill>
                  <a:srgbClr val="0066CC"/>
                </a:solidFill>
                <a:latin typeface="+mj-lt"/>
              </a:rPr>
              <a:t>Table Exercise</a:t>
            </a:r>
            <a:endParaRPr lang="en-US" sz="4000" dirty="0">
              <a:solidFill>
                <a:srgbClr val="0066CC"/>
              </a:solidFill>
              <a:latin typeface="+mj-lt"/>
            </a:endParaRPr>
          </a:p>
        </p:txBody>
      </p:sp>
      <p:sp>
        <p:nvSpPr>
          <p:cNvPr id="9" name="Rectangle 8"/>
          <p:cNvSpPr/>
          <p:nvPr/>
        </p:nvSpPr>
        <p:spPr>
          <a:xfrm>
            <a:off x="304800" y="2003425"/>
            <a:ext cx="8686800" cy="3785652"/>
          </a:xfrm>
          <a:prstGeom prst="rect">
            <a:avLst/>
          </a:prstGeom>
        </p:spPr>
        <p:txBody>
          <a:bodyPr wrap="square">
            <a:spAutoFit/>
          </a:bodyPr>
          <a:lstStyle/>
          <a:p>
            <a:r>
              <a:rPr lang="en-US" sz="2400" dirty="0" smtClean="0">
                <a:solidFill>
                  <a:srgbClr val="0066CC"/>
                </a:solidFill>
              </a:rPr>
              <a:t>Topic 1: How </a:t>
            </a:r>
            <a:r>
              <a:rPr lang="en-US" sz="2400" dirty="0">
                <a:solidFill>
                  <a:srgbClr val="0066CC"/>
                </a:solidFill>
              </a:rPr>
              <a:t>many know your AmeriCorps </a:t>
            </a:r>
            <a:r>
              <a:rPr lang="en-US" sz="2400" dirty="0" smtClean="0">
                <a:solidFill>
                  <a:srgbClr val="0066CC"/>
                </a:solidFill>
              </a:rPr>
              <a:t>program has </a:t>
            </a:r>
            <a:r>
              <a:rPr lang="en-US" sz="2400" dirty="0">
                <a:solidFill>
                  <a:srgbClr val="0066CC"/>
                </a:solidFill>
              </a:rPr>
              <a:t>a </a:t>
            </a:r>
            <a:endParaRPr lang="en-US" sz="2400" dirty="0" smtClean="0">
              <a:solidFill>
                <a:srgbClr val="0066CC"/>
              </a:solidFill>
            </a:endParaRPr>
          </a:p>
          <a:p>
            <a:r>
              <a:rPr lang="en-US" sz="2400" dirty="0">
                <a:solidFill>
                  <a:srgbClr val="0066CC"/>
                </a:solidFill>
              </a:rPr>
              <a:t> </a:t>
            </a:r>
            <a:r>
              <a:rPr lang="en-US" sz="2400" dirty="0" smtClean="0">
                <a:solidFill>
                  <a:srgbClr val="0066CC"/>
                </a:solidFill>
              </a:rPr>
              <a:t>              transition </a:t>
            </a:r>
            <a:r>
              <a:rPr lang="en-US" sz="2400" dirty="0">
                <a:solidFill>
                  <a:srgbClr val="0066CC"/>
                </a:solidFill>
              </a:rPr>
              <a:t>plan</a:t>
            </a:r>
            <a:r>
              <a:rPr lang="en-US" sz="2400" dirty="0" smtClean="0">
                <a:solidFill>
                  <a:srgbClr val="0066CC"/>
                </a:solidFill>
              </a:rPr>
              <a:t>? Have you seen it?</a:t>
            </a:r>
            <a:endParaRPr lang="en-US" sz="2400" dirty="0">
              <a:solidFill>
                <a:srgbClr val="0066CC"/>
              </a:solidFill>
            </a:endParaRPr>
          </a:p>
          <a:p>
            <a:endParaRPr lang="en-US" sz="2400" dirty="0" smtClean="0">
              <a:solidFill>
                <a:srgbClr val="0066CC"/>
              </a:solidFill>
            </a:endParaRPr>
          </a:p>
          <a:p>
            <a:r>
              <a:rPr lang="en-US" sz="2400" dirty="0" smtClean="0">
                <a:solidFill>
                  <a:srgbClr val="0066CC"/>
                </a:solidFill>
              </a:rPr>
              <a:t>Topic 2: Share </a:t>
            </a:r>
            <a:r>
              <a:rPr lang="en-US" sz="2400" dirty="0">
                <a:solidFill>
                  <a:srgbClr val="0066CC"/>
                </a:solidFill>
              </a:rPr>
              <a:t>any experience using a transition </a:t>
            </a:r>
            <a:r>
              <a:rPr lang="en-US" sz="2400" dirty="0" smtClean="0">
                <a:solidFill>
                  <a:srgbClr val="0066CC"/>
                </a:solidFill>
              </a:rPr>
              <a:t>plan and/or </a:t>
            </a:r>
          </a:p>
          <a:p>
            <a:r>
              <a:rPr lang="en-US" sz="2400" dirty="0">
                <a:solidFill>
                  <a:srgbClr val="0066CC"/>
                </a:solidFill>
              </a:rPr>
              <a:t> </a:t>
            </a:r>
            <a:r>
              <a:rPr lang="en-US" sz="2400" dirty="0" smtClean="0">
                <a:solidFill>
                  <a:srgbClr val="0066CC"/>
                </a:solidFill>
              </a:rPr>
              <a:t>              the </a:t>
            </a:r>
            <a:r>
              <a:rPr lang="en-US" sz="2400" dirty="0">
                <a:solidFill>
                  <a:srgbClr val="0066CC"/>
                </a:solidFill>
              </a:rPr>
              <a:t>consequences of not having one.</a:t>
            </a:r>
          </a:p>
          <a:p>
            <a:endParaRPr lang="en-US" sz="2400" dirty="0" smtClean="0">
              <a:solidFill>
                <a:srgbClr val="0066CC"/>
              </a:solidFill>
            </a:endParaRPr>
          </a:p>
          <a:p>
            <a:r>
              <a:rPr lang="en-US" sz="2400" dirty="0" smtClean="0">
                <a:solidFill>
                  <a:srgbClr val="0066CC"/>
                </a:solidFill>
              </a:rPr>
              <a:t>Topic 3: What </a:t>
            </a:r>
            <a:r>
              <a:rPr lang="en-US" sz="2400" dirty="0">
                <a:solidFill>
                  <a:srgbClr val="0066CC"/>
                </a:solidFill>
              </a:rPr>
              <a:t>are your next steps for ensuring </a:t>
            </a:r>
            <a:r>
              <a:rPr lang="en-US" sz="2400" dirty="0" smtClean="0">
                <a:solidFill>
                  <a:srgbClr val="0066CC"/>
                </a:solidFill>
              </a:rPr>
              <a:t>your program </a:t>
            </a:r>
          </a:p>
          <a:p>
            <a:r>
              <a:rPr lang="en-US" sz="2400" dirty="0">
                <a:solidFill>
                  <a:srgbClr val="0066CC"/>
                </a:solidFill>
              </a:rPr>
              <a:t> </a:t>
            </a:r>
            <a:r>
              <a:rPr lang="en-US" sz="2400" dirty="0" smtClean="0">
                <a:solidFill>
                  <a:srgbClr val="0066CC"/>
                </a:solidFill>
              </a:rPr>
              <a:t>              addresses </a:t>
            </a:r>
            <a:r>
              <a:rPr lang="en-US" sz="2400" dirty="0">
                <a:solidFill>
                  <a:srgbClr val="0066CC"/>
                </a:solidFill>
              </a:rPr>
              <a:t>knowledge </a:t>
            </a:r>
            <a:r>
              <a:rPr lang="en-US" sz="2400" dirty="0" smtClean="0">
                <a:solidFill>
                  <a:srgbClr val="0066CC"/>
                </a:solidFill>
              </a:rPr>
              <a:t>transfer and/or </a:t>
            </a:r>
            <a:r>
              <a:rPr lang="en-US" sz="2400" dirty="0">
                <a:solidFill>
                  <a:srgbClr val="0066CC"/>
                </a:solidFill>
              </a:rPr>
              <a:t>leadership </a:t>
            </a:r>
            <a:r>
              <a:rPr lang="en-US" sz="2400" dirty="0" smtClean="0">
                <a:solidFill>
                  <a:srgbClr val="0066CC"/>
                </a:solidFill>
              </a:rPr>
              <a:t>transition</a:t>
            </a:r>
            <a:r>
              <a:rPr lang="en-US" sz="2400" dirty="0">
                <a:solidFill>
                  <a:srgbClr val="0066CC"/>
                </a:solidFill>
              </a:rPr>
              <a:t>?</a:t>
            </a:r>
          </a:p>
          <a:p>
            <a:endParaRPr lang="en-US" sz="2400" dirty="0" smtClean="0">
              <a:solidFill>
                <a:srgbClr val="0066CC"/>
              </a:solidFill>
            </a:endParaRPr>
          </a:p>
          <a:p>
            <a:r>
              <a:rPr lang="en-US" sz="2400" dirty="0" smtClean="0">
                <a:solidFill>
                  <a:srgbClr val="0066CC"/>
                </a:solidFill>
              </a:rPr>
              <a:t>Topic 4: Recommendations </a:t>
            </a:r>
            <a:r>
              <a:rPr lang="en-US" sz="2400" dirty="0">
                <a:solidFill>
                  <a:srgbClr val="0066CC"/>
                </a:solidFill>
              </a:rPr>
              <a:t>for resources to assist </a:t>
            </a:r>
            <a:r>
              <a:rPr lang="en-US" sz="2400" dirty="0" smtClean="0">
                <a:solidFill>
                  <a:srgbClr val="0066CC"/>
                </a:solidFill>
              </a:rPr>
              <a:t>others???</a:t>
            </a:r>
            <a:endParaRPr lang="en-US" sz="2400" dirty="0">
              <a:solidFill>
                <a:srgbClr val="0066CC"/>
              </a:solidFill>
            </a:endParaRPr>
          </a:p>
        </p:txBody>
      </p:sp>
    </p:spTree>
    <p:extLst>
      <p:ext uri="{BB962C8B-B14F-4D97-AF65-F5344CB8AC3E}">
        <p14:creationId xmlns:p14="http://schemas.microsoft.com/office/powerpoint/2010/main" val="37699672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dmoore\Desktop\pattern for grap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0" y="-1"/>
            <a:ext cx="9144000" cy="1221229"/>
          </a:xfrm>
          <a:prstGeom prst="rtTriangle">
            <a:avLst/>
          </a:prstGeom>
          <a:noFill/>
          <a:extLst>
            <a:ext uri="{909E8E84-426E-40DD-AFC4-6F175D3DCCD1}">
              <a14:hiddenFill xmlns:a14="http://schemas.microsoft.com/office/drawing/2010/main">
                <a:solidFill>
                  <a:srgbClr val="FFFFFF"/>
                </a:solidFill>
              </a14:hiddenFill>
            </a:ext>
          </a:extLst>
        </p:spPr>
      </p:pic>
      <p:pic>
        <p:nvPicPr>
          <p:cNvPr id="3" name="Picture 2" descr="C:\Users\dmoore\Desktop\pattern for graph.PNG"/>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228114" cy="1221230"/>
          </a:xfrm>
          <a:prstGeom prst="rtTriangle">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477825" y="6215352"/>
            <a:ext cx="8272463" cy="369332"/>
          </a:xfrm>
          <a:prstGeom prst="rect">
            <a:avLst/>
          </a:prstGeom>
          <a:noFill/>
        </p:spPr>
        <p:txBody>
          <a:bodyPr wrap="square" rtlCol="0">
            <a:spAutoFit/>
          </a:bodyPr>
          <a:lstStyle/>
          <a:p>
            <a:pPr algn="ctr"/>
            <a:r>
              <a:rPr lang="en-US" dirty="0" smtClean="0">
                <a:solidFill>
                  <a:schemeClr val="tx2">
                    <a:lumMod val="75000"/>
                  </a:schemeClr>
                </a:solidFill>
                <a:latin typeface="Tw Cen MT" panose="020B0602020104020603" pitchFamily="34" charset="0"/>
              </a:rPr>
              <a:t>AmeriCorps Grantee Training Conference 2017</a:t>
            </a:r>
            <a:endParaRPr lang="en-US" dirty="0">
              <a:solidFill>
                <a:schemeClr val="tx2">
                  <a:lumMod val="75000"/>
                </a:schemeClr>
              </a:solidFill>
              <a:latin typeface="Tw Cen MT" panose="020B0602020104020603" pitchFamily="34" charset="0"/>
            </a:endParaRPr>
          </a:p>
        </p:txBody>
      </p:sp>
      <p:pic>
        <p:nvPicPr>
          <p:cNvPr id="14" name="Picture 2" descr="C:\Users\dmoore\Desktop\Cncs-logo_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19574" y="5978252"/>
            <a:ext cx="1367891" cy="60643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ome\California Volunteers\_CSC\External Affairs Department\Communications Unit\Logos\AMC\AmeriCorpsCALIFORNIA.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10632" y="49753"/>
            <a:ext cx="1121723" cy="112172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ome\California Volunteers\_CSC\External Affairs Department\Communications Unit\Logos\Without Office of the Governor\CV_Horizontal_Color.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473429"/>
            <a:ext cx="3453226" cy="438194"/>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447800" y="1295400"/>
            <a:ext cx="6096000" cy="708025"/>
          </a:xfrm>
          <a:prstGeom prst="rect">
            <a:avLst/>
          </a:prstGeom>
        </p:spPr>
        <p:txBody>
          <a:bodyPr>
            <a:spAutoFit/>
          </a:bodyPr>
          <a:lstStyle/>
          <a:p>
            <a:pPr algn="ctr">
              <a:defRPr/>
            </a:pPr>
            <a:r>
              <a:rPr lang="en-US" sz="4000" dirty="0" smtClean="0">
                <a:solidFill>
                  <a:srgbClr val="0066CC"/>
                </a:solidFill>
                <a:latin typeface="+mj-lt"/>
              </a:rPr>
              <a:t>Table Exercise</a:t>
            </a:r>
            <a:endParaRPr lang="en-US" sz="4000" dirty="0">
              <a:solidFill>
                <a:srgbClr val="0066CC"/>
              </a:solidFill>
              <a:latin typeface="+mj-lt"/>
            </a:endParaRPr>
          </a:p>
        </p:txBody>
      </p:sp>
      <p:sp>
        <p:nvSpPr>
          <p:cNvPr id="9" name="Rectangle 8"/>
          <p:cNvSpPr/>
          <p:nvPr/>
        </p:nvSpPr>
        <p:spPr>
          <a:xfrm>
            <a:off x="2828315" y="3102114"/>
            <a:ext cx="3334969" cy="707886"/>
          </a:xfrm>
          <a:prstGeom prst="rect">
            <a:avLst/>
          </a:prstGeom>
        </p:spPr>
        <p:txBody>
          <a:bodyPr wrap="square">
            <a:spAutoFit/>
          </a:bodyPr>
          <a:lstStyle/>
          <a:p>
            <a:pPr algn="ctr"/>
            <a:r>
              <a:rPr lang="en-US" sz="4000" dirty="0" smtClean="0">
                <a:solidFill>
                  <a:srgbClr val="0066CC"/>
                </a:solidFill>
              </a:rPr>
              <a:t>Report Out!</a:t>
            </a:r>
            <a:endParaRPr lang="en-US" sz="4000" dirty="0">
              <a:solidFill>
                <a:srgbClr val="0066CC"/>
              </a:solidFill>
            </a:endParaRPr>
          </a:p>
        </p:txBody>
      </p:sp>
    </p:spTree>
    <p:extLst>
      <p:ext uri="{BB962C8B-B14F-4D97-AF65-F5344CB8AC3E}">
        <p14:creationId xmlns:p14="http://schemas.microsoft.com/office/powerpoint/2010/main" val="32607139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dmoore\Desktop\pattern for grap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0" y="-1"/>
            <a:ext cx="9144000" cy="1221229"/>
          </a:xfrm>
          <a:prstGeom prst="rtTriangle">
            <a:avLst/>
          </a:prstGeom>
          <a:noFill/>
          <a:extLst>
            <a:ext uri="{909E8E84-426E-40DD-AFC4-6F175D3DCCD1}">
              <a14:hiddenFill xmlns:a14="http://schemas.microsoft.com/office/drawing/2010/main">
                <a:solidFill>
                  <a:srgbClr val="FFFFFF"/>
                </a:solidFill>
              </a14:hiddenFill>
            </a:ext>
          </a:extLst>
        </p:spPr>
      </p:pic>
      <p:pic>
        <p:nvPicPr>
          <p:cNvPr id="3" name="Picture 2" descr="C:\Users\dmoore\Desktop\pattern for graph.PNG"/>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228114" cy="1221230"/>
          </a:xfrm>
          <a:prstGeom prst="rtTriangle">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477825" y="6182304"/>
            <a:ext cx="8272463" cy="369332"/>
          </a:xfrm>
          <a:prstGeom prst="rect">
            <a:avLst/>
          </a:prstGeom>
          <a:noFill/>
        </p:spPr>
        <p:txBody>
          <a:bodyPr wrap="square" rtlCol="0">
            <a:spAutoFit/>
          </a:bodyPr>
          <a:lstStyle/>
          <a:p>
            <a:pPr algn="ctr"/>
            <a:r>
              <a:rPr lang="en-US" dirty="0" smtClean="0">
                <a:solidFill>
                  <a:schemeClr val="tx2">
                    <a:lumMod val="75000"/>
                  </a:schemeClr>
                </a:solidFill>
                <a:latin typeface="Tw Cen MT" panose="020B0602020104020603" pitchFamily="34" charset="0"/>
              </a:rPr>
              <a:t>AmeriCorps Grantee Training Conference 2017</a:t>
            </a:r>
            <a:endParaRPr lang="en-US" dirty="0">
              <a:solidFill>
                <a:schemeClr val="tx2">
                  <a:lumMod val="75000"/>
                </a:schemeClr>
              </a:solidFill>
              <a:latin typeface="Tw Cen MT" panose="020B0602020104020603" pitchFamily="34" charset="0"/>
            </a:endParaRPr>
          </a:p>
        </p:txBody>
      </p:sp>
      <p:pic>
        <p:nvPicPr>
          <p:cNvPr id="14" name="Picture 2" descr="C:\Users\dmoore\Desktop\Cncs-logo_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19574" y="5978252"/>
            <a:ext cx="1367891" cy="60643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ome\California Volunteers\_CSC\External Affairs Department\Communications Unit\Logos\AMC\AmeriCorpsCALIFORNIA.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10632" y="49753"/>
            <a:ext cx="1121723" cy="112172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ome\California Volunteers\_CSC\External Affairs Department\Communications Unit\Logos\Without Office of the Governor\CV_Horizontal_Color.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473429"/>
            <a:ext cx="3453226" cy="438194"/>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562100" y="1188409"/>
            <a:ext cx="6096000" cy="708025"/>
          </a:xfrm>
          <a:prstGeom prst="rect">
            <a:avLst/>
          </a:prstGeom>
        </p:spPr>
        <p:txBody>
          <a:bodyPr>
            <a:spAutoFit/>
          </a:bodyPr>
          <a:lstStyle/>
          <a:p>
            <a:pPr algn="ctr">
              <a:defRPr/>
            </a:pPr>
            <a:r>
              <a:rPr lang="en-US" sz="4000" dirty="0">
                <a:solidFill>
                  <a:srgbClr val="0066CC"/>
                </a:solidFill>
                <a:latin typeface="+mj-lt"/>
              </a:rPr>
              <a:t>Resources</a:t>
            </a:r>
          </a:p>
        </p:txBody>
      </p:sp>
      <p:sp>
        <p:nvSpPr>
          <p:cNvPr id="9" name="Rectangle 8"/>
          <p:cNvSpPr/>
          <p:nvPr/>
        </p:nvSpPr>
        <p:spPr>
          <a:xfrm>
            <a:off x="990600" y="1907723"/>
            <a:ext cx="8077200" cy="4154984"/>
          </a:xfrm>
          <a:prstGeom prst="rect">
            <a:avLst/>
          </a:prstGeom>
        </p:spPr>
        <p:txBody>
          <a:bodyPr wrap="square">
            <a:spAutoFit/>
          </a:bodyPr>
          <a:lstStyle/>
          <a:p>
            <a:pPr marL="342900" indent="-342900">
              <a:buFont typeface="Arial" panose="020B0604020202020204" pitchFamily="34" charset="0"/>
              <a:buChar char="•"/>
              <a:defRPr/>
            </a:pPr>
            <a:r>
              <a:rPr lang="en-US" sz="2400" dirty="0" smtClean="0">
                <a:solidFill>
                  <a:srgbClr val="0066CC"/>
                </a:solidFill>
                <a:latin typeface="+mj-lt"/>
              </a:rPr>
              <a:t>CV Contract (Exhibits D, H, &amp;?)</a:t>
            </a:r>
          </a:p>
          <a:p>
            <a:pPr marL="342900" indent="-342900">
              <a:buFont typeface="Arial" panose="020B0604020202020204" pitchFamily="34" charset="0"/>
              <a:buChar char="•"/>
              <a:defRPr/>
            </a:pPr>
            <a:r>
              <a:rPr lang="en-US" sz="2400" dirty="0" smtClean="0">
                <a:solidFill>
                  <a:srgbClr val="0066CC"/>
                </a:solidFill>
                <a:latin typeface="+mj-lt"/>
              </a:rPr>
              <a:t>AmeriCorps</a:t>
            </a:r>
            <a:r>
              <a:rPr lang="en-US" sz="2400" dirty="0">
                <a:solidFill>
                  <a:srgbClr val="0066CC"/>
                </a:solidFill>
                <a:latin typeface="+mj-lt"/>
              </a:rPr>
              <a:t>, provisions, regulations, FAQs </a:t>
            </a:r>
          </a:p>
          <a:p>
            <a:pPr marL="342900" indent="-342900">
              <a:buFont typeface="Arial" panose="020B0604020202020204" pitchFamily="34" charset="0"/>
              <a:buChar char="•"/>
              <a:defRPr/>
            </a:pPr>
            <a:r>
              <a:rPr lang="en-US" sz="2400" dirty="0">
                <a:solidFill>
                  <a:srgbClr val="0066CC"/>
                </a:solidFill>
                <a:latin typeface="+mj-lt"/>
              </a:rPr>
              <a:t>CV Program </a:t>
            </a:r>
            <a:r>
              <a:rPr lang="en-US" sz="2400" dirty="0" smtClean="0">
                <a:solidFill>
                  <a:srgbClr val="0066CC"/>
                </a:solidFill>
                <a:latin typeface="+mj-lt"/>
              </a:rPr>
              <a:t>Officers</a:t>
            </a:r>
          </a:p>
          <a:p>
            <a:pPr marL="342900" indent="-342900">
              <a:buFont typeface="Arial" panose="020B0604020202020204" pitchFamily="34" charset="0"/>
              <a:buChar char="•"/>
              <a:defRPr/>
            </a:pPr>
            <a:r>
              <a:rPr lang="en-US" sz="2400" dirty="0">
                <a:solidFill>
                  <a:srgbClr val="0066CC"/>
                </a:solidFill>
              </a:rPr>
              <a:t>CNCS Knowledge Network </a:t>
            </a:r>
            <a:endParaRPr lang="en-US" sz="2400" dirty="0" smtClean="0">
              <a:solidFill>
                <a:srgbClr val="0066CC"/>
              </a:solidFill>
              <a:latin typeface="+mj-lt"/>
            </a:endParaRPr>
          </a:p>
          <a:p>
            <a:pPr marL="342900" indent="-342900">
              <a:buFont typeface="Arial" panose="020B0604020202020204" pitchFamily="34" charset="0"/>
              <a:buChar char="•"/>
              <a:defRPr/>
            </a:pPr>
            <a:r>
              <a:rPr lang="en-US" sz="2400" dirty="0" smtClean="0">
                <a:solidFill>
                  <a:srgbClr val="0066CC"/>
                </a:solidFill>
                <a:latin typeface="+mj-lt"/>
              </a:rPr>
              <a:t>Service Associations </a:t>
            </a:r>
          </a:p>
          <a:p>
            <a:pPr marL="342900" indent="-342900">
              <a:buFont typeface="Arial" panose="020B0604020202020204" pitchFamily="34" charset="0"/>
              <a:buChar char="•"/>
              <a:defRPr/>
            </a:pPr>
            <a:r>
              <a:rPr lang="en-US" sz="2400" dirty="0" smtClean="0">
                <a:solidFill>
                  <a:srgbClr val="0066CC"/>
                </a:solidFill>
                <a:latin typeface="+mj-lt"/>
              </a:rPr>
              <a:t>Exiting Staff Knowledge/Peer </a:t>
            </a:r>
            <a:r>
              <a:rPr lang="en-US" sz="2400" dirty="0">
                <a:solidFill>
                  <a:srgbClr val="0066CC"/>
                </a:solidFill>
                <a:latin typeface="+mj-lt"/>
              </a:rPr>
              <a:t>Mentoring </a:t>
            </a:r>
          </a:p>
          <a:p>
            <a:pPr marL="342900" indent="-342900">
              <a:buFont typeface="Arial" panose="020B0604020202020204" pitchFamily="34" charset="0"/>
              <a:buChar char="•"/>
              <a:defRPr/>
            </a:pPr>
            <a:r>
              <a:rPr lang="en-US" sz="2400" dirty="0">
                <a:solidFill>
                  <a:srgbClr val="0066CC"/>
                </a:solidFill>
                <a:latin typeface="+mj-lt"/>
              </a:rPr>
              <a:t>State and Regional Trainings </a:t>
            </a:r>
          </a:p>
          <a:p>
            <a:pPr marL="342900" indent="-342900">
              <a:buFont typeface="Arial" panose="020B0604020202020204" pitchFamily="34" charset="0"/>
              <a:buChar char="•"/>
              <a:defRPr/>
            </a:pPr>
            <a:r>
              <a:rPr lang="en-US" sz="2400" dirty="0" smtClean="0">
                <a:solidFill>
                  <a:srgbClr val="0066CC"/>
                </a:solidFill>
                <a:latin typeface="+mj-lt"/>
              </a:rPr>
              <a:t>Program </a:t>
            </a:r>
            <a:r>
              <a:rPr lang="en-US" sz="2400" dirty="0">
                <a:solidFill>
                  <a:srgbClr val="0066CC"/>
                </a:solidFill>
                <a:latin typeface="+mj-lt"/>
              </a:rPr>
              <a:t>Management Checklists</a:t>
            </a:r>
          </a:p>
          <a:p>
            <a:pPr marL="342900" indent="-342900">
              <a:buFont typeface="Arial" panose="020B0604020202020204" pitchFamily="34" charset="0"/>
              <a:buChar char="•"/>
              <a:defRPr/>
            </a:pPr>
            <a:r>
              <a:rPr lang="en-US" sz="2400" dirty="0">
                <a:solidFill>
                  <a:srgbClr val="0066CC"/>
                </a:solidFill>
                <a:latin typeface="+mj-lt"/>
              </a:rPr>
              <a:t>CV Grantee Central </a:t>
            </a:r>
          </a:p>
          <a:p>
            <a:pPr marL="342900" indent="-342900">
              <a:buFont typeface="Arial" panose="020B0604020202020204" pitchFamily="34" charset="0"/>
              <a:buChar char="•"/>
              <a:defRPr/>
            </a:pPr>
            <a:r>
              <a:rPr lang="en-US" sz="2400" dirty="0">
                <a:solidFill>
                  <a:srgbClr val="0066CC"/>
                </a:solidFill>
                <a:latin typeface="+mj-lt"/>
              </a:rPr>
              <a:t>CV Program Continuity </a:t>
            </a:r>
            <a:r>
              <a:rPr lang="en-US" sz="2400" dirty="0" smtClean="0">
                <a:solidFill>
                  <a:srgbClr val="0066CC"/>
                </a:solidFill>
                <a:latin typeface="+mj-lt"/>
              </a:rPr>
              <a:t>Checklist (CV Grantee Central)</a:t>
            </a:r>
          </a:p>
          <a:p>
            <a:pPr marL="342900" indent="-342900">
              <a:buFont typeface="Arial" panose="020B0604020202020204" pitchFamily="34" charset="0"/>
              <a:buChar char="•"/>
              <a:defRPr/>
            </a:pPr>
            <a:r>
              <a:rPr lang="en-US" sz="2400" dirty="0" smtClean="0">
                <a:solidFill>
                  <a:srgbClr val="0066CC"/>
                </a:solidFill>
                <a:latin typeface="+mj-lt"/>
              </a:rPr>
              <a:t>CV Staff Transition Template </a:t>
            </a:r>
            <a:r>
              <a:rPr lang="en-US" sz="2400" dirty="0">
                <a:solidFill>
                  <a:srgbClr val="0066CC"/>
                </a:solidFill>
              </a:rPr>
              <a:t>(CV Grantee Central)</a:t>
            </a:r>
            <a:endParaRPr lang="en-US" sz="2400" dirty="0">
              <a:solidFill>
                <a:srgbClr val="0066CC"/>
              </a:solidFill>
              <a:latin typeface="+mj-lt"/>
            </a:endParaRPr>
          </a:p>
        </p:txBody>
      </p:sp>
    </p:spTree>
    <p:extLst>
      <p:ext uri="{BB962C8B-B14F-4D97-AF65-F5344CB8AC3E}">
        <p14:creationId xmlns:p14="http://schemas.microsoft.com/office/powerpoint/2010/main" val="11351863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dmoore\Desktop\pattern for grap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0" y="-1"/>
            <a:ext cx="9144000" cy="1221229"/>
          </a:xfrm>
          <a:prstGeom prst="rtTriangle">
            <a:avLst/>
          </a:prstGeom>
          <a:noFill/>
          <a:extLst>
            <a:ext uri="{909E8E84-426E-40DD-AFC4-6F175D3DCCD1}">
              <a14:hiddenFill xmlns:a14="http://schemas.microsoft.com/office/drawing/2010/main">
                <a:solidFill>
                  <a:srgbClr val="FFFFFF"/>
                </a:solidFill>
              </a14:hiddenFill>
            </a:ext>
          </a:extLst>
        </p:spPr>
      </p:pic>
      <p:pic>
        <p:nvPicPr>
          <p:cNvPr id="3" name="Picture 2" descr="C:\Users\dmoore\Desktop\pattern for graph.PNG"/>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228114" cy="1221230"/>
          </a:xfrm>
          <a:prstGeom prst="rtTriangle">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477825" y="6215352"/>
            <a:ext cx="8272463" cy="369332"/>
          </a:xfrm>
          <a:prstGeom prst="rect">
            <a:avLst/>
          </a:prstGeom>
          <a:noFill/>
        </p:spPr>
        <p:txBody>
          <a:bodyPr wrap="square" rtlCol="0">
            <a:spAutoFit/>
          </a:bodyPr>
          <a:lstStyle/>
          <a:p>
            <a:pPr algn="ctr"/>
            <a:r>
              <a:rPr lang="en-US" dirty="0" smtClean="0">
                <a:solidFill>
                  <a:schemeClr val="tx2">
                    <a:lumMod val="75000"/>
                  </a:schemeClr>
                </a:solidFill>
                <a:latin typeface="Tw Cen MT" panose="020B0602020104020603" pitchFamily="34" charset="0"/>
              </a:rPr>
              <a:t>AmeriCorps Grantee Training Conference 2017</a:t>
            </a:r>
            <a:endParaRPr lang="en-US" dirty="0">
              <a:solidFill>
                <a:schemeClr val="tx2">
                  <a:lumMod val="75000"/>
                </a:schemeClr>
              </a:solidFill>
              <a:latin typeface="Tw Cen MT" panose="020B0602020104020603" pitchFamily="34" charset="0"/>
            </a:endParaRPr>
          </a:p>
        </p:txBody>
      </p:sp>
      <p:sp>
        <p:nvSpPr>
          <p:cNvPr id="2" name="TextBox 1"/>
          <p:cNvSpPr txBox="1"/>
          <p:nvPr/>
        </p:nvSpPr>
        <p:spPr>
          <a:xfrm>
            <a:off x="952500" y="2286000"/>
            <a:ext cx="6934200" cy="3477875"/>
          </a:xfrm>
          <a:prstGeom prst="rect">
            <a:avLst/>
          </a:prstGeom>
          <a:noFill/>
        </p:spPr>
        <p:txBody>
          <a:bodyPr wrap="square" rtlCol="0">
            <a:spAutoFit/>
          </a:bodyPr>
          <a:lstStyle/>
          <a:p>
            <a:r>
              <a:rPr lang="en-US" sz="2000" u="sng" dirty="0" smtClean="0">
                <a:solidFill>
                  <a:srgbClr val="0066CC"/>
                </a:solidFill>
              </a:rPr>
              <a:t>https://www.nationalservice.gov/resources/americorps/sustainability-planning</a:t>
            </a:r>
          </a:p>
          <a:p>
            <a:endParaRPr lang="en-US" sz="2000" u="sng" dirty="0">
              <a:solidFill>
                <a:srgbClr val="0066CC"/>
              </a:solidFill>
              <a:latin typeface="Tw Cen MT" panose="020B0602020104020603" pitchFamily="34" charset="0"/>
            </a:endParaRPr>
          </a:p>
          <a:p>
            <a:r>
              <a:rPr lang="en-US" sz="2000" dirty="0">
                <a:solidFill>
                  <a:srgbClr val="0066CC"/>
                </a:solidFill>
              </a:rPr>
              <a:t>This course defines CNCS expectations for grantees’ sustainability planning; describes several challenges facing grantees (structure of national service funding/programing and nature of nonprofit work); outlines components of sustainability planning (play books, talent management, and infrastructure); and includes examples of planned and unplanned transitions (retirement of founding program director, change in governor, and natural disaster). </a:t>
            </a:r>
            <a:endParaRPr lang="en-US" sz="2000" u="sng" dirty="0">
              <a:solidFill>
                <a:srgbClr val="0066CC"/>
              </a:solidFill>
              <a:latin typeface="Tw Cen MT" panose="020B0602020104020603" pitchFamily="34" charset="0"/>
            </a:endParaRPr>
          </a:p>
        </p:txBody>
      </p:sp>
      <p:pic>
        <p:nvPicPr>
          <p:cNvPr id="15" name="Picture 2" descr="C:\Users\dmoore\Desktop\Cncs-logo_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19574" y="5978252"/>
            <a:ext cx="1367891" cy="60643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ome\California Volunteers\_CSC\External Affairs Department\Communications Unit\Logos\AMC\AmeriCorpsCALIFORNIA.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10632" y="49753"/>
            <a:ext cx="1121723" cy="112172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ome\California Volunteers\_CSC\External Affairs Department\Communications Unit\Logos\Without Office of the Governor\CV_Horizontal_Color.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473429"/>
            <a:ext cx="3453226" cy="438194"/>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533400" y="1447800"/>
            <a:ext cx="8000999" cy="707886"/>
          </a:xfrm>
          <a:prstGeom prst="rect">
            <a:avLst/>
          </a:prstGeom>
          <a:noFill/>
        </p:spPr>
        <p:txBody>
          <a:bodyPr wrap="square" rtlCol="0">
            <a:spAutoFit/>
          </a:bodyPr>
          <a:lstStyle/>
          <a:p>
            <a:pPr marL="82550" indent="0" algn="ctr">
              <a:buFont typeface="Wingdings 2" pitchFamily="18" charset="2"/>
              <a:buNone/>
            </a:pPr>
            <a:r>
              <a:rPr lang="en-US" altLang="en-US" sz="4000" i="1" dirty="0" smtClean="0">
                <a:solidFill>
                  <a:srgbClr val="0066CC"/>
                </a:solidFill>
              </a:rPr>
              <a:t>Sustainability Planning </a:t>
            </a:r>
            <a:r>
              <a:rPr lang="en-US" altLang="en-US" sz="4000" i="1" dirty="0" err="1" smtClean="0">
                <a:solidFill>
                  <a:srgbClr val="0066CC"/>
                </a:solidFill>
              </a:rPr>
              <a:t>eCourse</a:t>
            </a:r>
            <a:r>
              <a:rPr lang="en-US" altLang="en-US" sz="4000" i="1" dirty="0" smtClean="0">
                <a:solidFill>
                  <a:srgbClr val="0066CC"/>
                </a:solidFill>
              </a:rPr>
              <a:t> Link</a:t>
            </a:r>
            <a:endParaRPr lang="en-US" altLang="en-US" sz="4000" i="1" dirty="0"/>
          </a:p>
        </p:txBody>
      </p:sp>
    </p:spTree>
    <p:extLst>
      <p:ext uri="{BB962C8B-B14F-4D97-AF65-F5344CB8AC3E}">
        <p14:creationId xmlns:p14="http://schemas.microsoft.com/office/powerpoint/2010/main" val="12579793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dmoore\Desktop\pattern for grap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0" y="-1"/>
            <a:ext cx="9144000" cy="1221229"/>
          </a:xfrm>
          <a:prstGeom prst="rtTriangle">
            <a:avLst/>
          </a:prstGeom>
          <a:noFill/>
          <a:extLst>
            <a:ext uri="{909E8E84-426E-40DD-AFC4-6F175D3DCCD1}">
              <a14:hiddenFill xmlns:a14="http://schemas.microsoft.com/office/drawing/2010/main">
                <a:solidFill>
                  <a:srgbClr val="FFFFFF"/>
                </a:solidFill>
              </a14:hiddenFill>
            </a:ext>
          </a:extLst>
        </p:spPr>
      </p:pic>
      <p:pic>
        <p:nvPicPr>
          <p:cNvPr id="3" name="Picture 2" descr="C:\Users\dmoore\Desktop\pattern for graph.PNG"/>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228114" cy="1221230"/>
          </a:xfrm>
          <a:prstGeom prst="rtTriangle">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477825" y="6215352"/>
            <a:ext cx="8272463" cy="369332"/>
          </a:xfrm>
          <a:prstGeom prst="rect">
            <a:avLst/>
          </a:prstGeom>
          <a:noFill/>
        </p:spPr>
        <p:txBody>
          <a:bodyPr wrap="square" rtlCol="0">
            <a:spAutoFit/>
          </a:bodyPr>
          <a:lstStyle/>
          <a:p>
            <a:pPr algn="ctr"/>
            <a:r>
              <a:rPr lang="en-US" dirty="0" smtClean="0">
                <a:solidFill>
                  <a:schemeClr val="tx2">
                    <a:lumMod val="75000"/>
                  </a:schemeClr>
                </a:solidFill>
                <a:latin typeface="Tw Cen MT" panose="020B0602020104020603" pitchFamily="34" charset="0"/>
              </a:rPr>
              <a:t>AmeriCorps Grantee Training Conference 2017</a:t>
            </a:r>
            <a:endParaRPr lang="en-US" dirty="0">
              <a:solidFill>
                <a:schemeClr val="tx2">
                  <a:lumMod val="75000"/>
                </a:schemeClr>
              </a:solidFill>
              <a:latin typeface="Tw Cen MT" panose="020B0602020104020603" pitchFamily="34" charset="0"/>
            </a:endParaRPr>
          </a:p>
        </p:txBody>
      </p:sp>
      <p:pic>
        <p:nvPicPr>
          <p:cNvPr id="14" name="Picture 2" descr="C:\Users\dmoore\Desktop\Cncs-logo_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19574" y="5978252"/>
            <a:ext cx="1367891" cy="60643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ome\California Volunteers\_CSC\External Affairs Department\Communications Unit\Logos\AMC\AmeriCorpsCALIFORNIA.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10632" y="49753"/>
            <a:ext cx="1121723" cy="112172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ome\California Volunteers\_CSC\External Affairs Department\Communications Unit\Logos\Without Office of the Governor\CV_Horizontal_Color.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473429"/>
            <a:ext cx="3453226" cy="438194"/>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386609" y="1143000"/>
            <a:ext cx="6096000" cy="708025"/>
          </a:xfrm>
          <a:prstGeom prst="rect">
            <a:avLst/>
          </a:prstGeom>
        </p:spPr>
        <p:txBody>
          <a:bodyPr>
            <a:spAutoFit/>
          </a:bodyPr>
          <a:lstStyle/>
          <a:p>
            <a:pPr algn="ctr">
              <a:defRPr/>
            </a:pPr>
            <a:r>
              <a:rPr lang="en-US" sz="4000" dirty="0">
                <a:solidFill>
                  <a:srgbClr val="0066CC"/>
                </a:solidFill>
                <a:latin typeface="+mj-lt"/>
              </a:rPr>
              <a:t>Wrap-Up</a:t>
            </a:r>
          </a:p>
        </p:txBody>
      </p:sp>
      <p:sp>
        <p:nvSpPr>
          <p:cNvPr id="9" name="Rectangle 8"/>
          <p:cNvSpPr/>
          <p:nvPr/>
        </p:nvSpPr>
        <p:spPr>
          <a:xfrm>
            <a:off x="333776" y="1905000"/>
            <a:ext cx="8498579" cy="3416320"/>
          </a:xfrm>
          <a:prstGeom prst="rect">
            <a:avLst/>
          </a:prstGeom>
        </p:spPr>
        <p:txBody>
          <a:bodyPr wrap="square">
            <a:spAutoFit/>
          </a:bodyPr>
          <a:lstStyle/>
          <a:p>
            <a:pPr marL="342900" indent="-342900">
              <a:buFont typeface="Arial" panose="020B0604020202020204" pitchFamily="34" charset="0"/>
              <a:buChar char="•"/>
              <a:defRPr/>
            </a:pPr>
            <a:r>
              <a:rPr lang="en-US" sz="2400" dirty="0" smtClean="0">
                <a:solidFill>
                  <a:srgbClr val="0066CC"/>
                </a:solidFill>
                <a:latin typeface="+mj-lt"/>
              </a:rPr>
              <a:t>Determine where your program is in its knowledge transfer and leadership transition </a:t>
            </a:r>
            <a:r>
              <a:rPr lang="en-US" sz="2400" dirty="0">
                <a:solidFill>
                  <a:srgbClr val="0066CC"/>
                </a:solidFill>
                <a:latin typeface="+mj-lt"/>
              </a:rPr>
              <a:t>planning </a:t>
            </a:r>
            <a:r>
              <a:rPr lang="en-US" sz="2400" dirty="0" smtClean="0">
                <a:solidFill>
                  <a:srgbClr val="0066CC"/>
                </a:solidFill>
                <a:latin typeface="+mj-lt"/>
              </a:rPr>
              <a:t>process…</a:t>
            </a:r>
          </a:p>
          <a:p>
            <a:pPr marL="342900" indent="-342900">
              <a:buFont typeface="Arial" panose="020B0604020202020204" pitchFamily="34" charset="0"/>
              <a:buChar char="•"/>
              <a:defRPr/>
            </a:pPr>
            <a:r>
              <a:rPr lang="en-US" sz="2400" dirty="0" smtClean="0">
                <a:solidFill>
                  <a:srgbClr val="0066CC"/>
                </a:solidFill>
                <a:latin typeface="+mj-lt"/>
              </a:rPr>
              <a:t>Calendar the updating or creation of transition plans</a:t>
            </a:r>
          </a:p>
          <a:p>
            <a:pPr marL="342900" indent="-342900">
              <a:buFont typeface="Arial" panose="020B0604020202020204" pitchFamily="34" charset="0"/>
              <a:buChar char="•"/>
              <a:defRPr/>
            </a:pPr>
            <a:r>
              <a:rPr lang="en-US" sz="2400" dirty="0">
                <a:solidFill>
                  <a:srgbClr val="0066CC"/>
                </a:solidFill>
              </a:rPr>
              <a:t>Create/Update written transition plans for </a:t>
            </a:r>
            <a:r>
              <a:rPr lang="en-US" sz="2400" u="sng" dirty="0">
                <a:solidFill>
                  <a:srgbClr val="0066CC"/>
                </a:solidFill>
              </a:rPr>
              <a:t>all key staff </a:t>
            </a:r>
            <a:r>
              <a:rPr lang="en-US" sz="2400" u="sng" dirty="0" smtClean="0">
                <a:solidFill>
                  <a:srgbClr val="0066CC"/>
                </a:solidFill>
              </a:rPr>
              <a:t>positions</a:t>
            </a:r>
            <a:endParaRPr lang="en-US" sz="2400" u="sng" dirty="0">
              <a:solidFill>
                <a:srgbClr val="0066CC"/>
              </a:solidFill>
              <a:latin typeface="+mj-lt"/>
            </a:endParaRPr>
          </a:p>
          <a:p>
            <a:pPr marL="342900" indent="-342900">
              <a:buFont typeface="Arial" panose="020B0604020202020204" pitchFamily="34" charset="0"/>
              <a:buChar char="•"/>
              <a:defRPr/>
            </a:pPr>
            <a:r>
              <a:rPr lang="en-US" sz="2400" dirty="0">
                <a:solidFill>
                  <a:srgbClr val="0066CC"/>
                </a:solidFill>
                <a:latin typeface="+mj-lt"/>
              </a:rPr>
              <a:t>Encourage </a:t>
            </a:r>
            <a:r>
              <a:rPr lang="en-US" sz="2400" dirty="0" smtClean="0">
                <a:solidFill>
                  <a:srgbClr val="0066CC"/>
                </a:solidFill>
                <a:latin typeface="+mj-lt"/>
              </a:rPr>
              <a:t>knowledge transfer practices across </a:t>
            </a:r>
            <a:r>
              <a:rPr lang="en-US" sz="2400" dirty="0">
                <a:solidFill>
                  <a:srgbClr val="0066CC"/>
                </a:solidFill>
                <a:latin typeface="+mj-lt"/>
              </a:rPr>
              <a:t>program management </a:t>
            </a:r>
            <a:r>
              <a:rPr lang="en-US" sz="2400" dirty="0" smtClean="0">
                <a:solidFill>
                  <a:srgbClr val="0066CC"/>
                </a:solidFill>
                <a:latin typeface="+mj-lt"/>
              </a:rPr>
              <a:t>positions</a:t>
            </a:r>
            <a:endParaRPr lang="en-US" sz="2400" dirty="0">
              <a:solidFill>
                <a:srgbClr val="0066CC"/>
              </a:solidFill>
              <a:latin typeface="+mj-lt"/>
            </a:endParaRPr>
          </a:p>
          <a:p>
            <a:pPr marL="342900" indent="-342900">
              <a:buFont typeface="Arial" panose="020B0604020202020204" pitchFamily="34" charset="0"/>
              <a:buChar char="•"/>
              <a:defRPr/>
            </a:pPr>
            <a:r>
              <a:rPr lang="en-US" sz="2400" dirty="0" smtClean="0">
                <a:solidFill>
                  <a:srgbClr val="0066CC"/>
                </a:solidFill>
                <a:latin typeface="+mj-lt"/>
              </a:rPr>
              <a:t>Utilize existing resources available to you</a:t>
            </a:r>
          </a:p>
          <a:p>
            <a:pPr marL="800100" lvl="1" indent="-342900">
              <a:buFontTx/>
              <a:buChar char="-"/>
              <a:defRPr/>
            </a:pPr>
            <a:r>
              <a:rPr lang="en-US" sz="2400" dirty="0" smtClean="0">
                <a:solidFill>
                  <a:srgbClr val="0066CC"/>
                </a:solidFill>
                <a:latin typeface="+mj-lt"/>
              </a:rPr>
              <a:t>Your CV PO, CNCS Knowledge Network, Grantee Central</a:t>
            </a:r>
            <a:endParaRPr lang="en-US" sz="2400" dirty="0">
              <a:solidFill>
                <a:srgbClr val="0066CC"/>
              </a:solidFill>
              <a:latin typeface="+mj-lt"/>
            </a:endParaRPr>
          </a:p>
          <a:p>
            <a:pPr marL="342900" indent="-342900">
              <a:buFont typeface="Arial" panose="020B0604020202020204" pitchFamily="34" charset="0"/>
              <a:buChar char="•"/>
              <a:defRPr/>
            </a:pPr>
            <a:r>
              <a:rPr lang="en-US" sz="2400" dirty="0" smtClean="0">
                <a:solidFill>
                  <a:srgbClr val="0066CC"/>
                </a:solidFill>
                <a:latin typeface="+mj-lt"/>
              </a:rPr>
              <a:t>Memorize CV contract Exhibit D</a:t>
            </a:r>
            <a:r>
              <a:rPr lang="en-US" sz="2400" dirty="0" smtClean="0">
                <a:solidFill>
                  <a:srgbClr val="0066CC"/>
                </a:solidFill>
                <a:latin typeface="+mj-lt"/>
                <a:sym typeface="Wingdings" panose="05000000000000000000" pitchFamily="2" charset="2"/>
              </a:rPr>
              <a:t></a:t>
            </a:r>
            <a:endParaRPr lang="en-US" sz="2400" dirty="0" smtClean="0">
              <a:solidFill>
                <a:srgbClr val="0066CC"/>
              </a:solidFill>
              <a:latin typeface="+mj-lt"/>
            </a:endParaRPr>
          </a:p>
        </p:txBody>
      </p:sp>
    </p:spTree>
    <p:extLst>
      <p:ext uri="{BB962C8B-B14F-4D97-AF65-F5344CB8AC3E}">
        <p14:creationId xmlns:p14="http://schemas.microsoft.com/office/powerpoint/2010/main" val="11351863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dmoore\Desktop\pattern for grap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0" y="-1"/>
            <a:ext cx="9144000" cy="1221229"/>
          </a:xfrm>
          <a:prstGeom prst="rtTriangle">
            <a:avLst/>
          </a:prstGeom>
          <a:noFill/>
          <a:extLst>
            <a:ext uri="{909E8E84-426E-40DD-AFC4-6F175D3DCCD1}">
              <a14:hiddenFill xmlns:a14="http://schemas.microsoft.com/office/drawing/2010/main">
                <a:solidFill>
                  <a:srgbClr val="FFFFFF"/>
                </a:solidFill>
              </a14:hiddenFill>
            </a:ext>
          </a:extLst>
        </p:spPr>
      </p:pic>
      <p:pic>
        <p:nvPicPr>
          <p:cNvPr id="3" name="Picture 2" descr="C:\Users\dmoore\Desktop\pattern for graph.PNG"/>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228114" cy="1221230"/>
          </a:xfrm>
          <a:prstGeom prst="rtTriangle">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477825" y="6215352"/>
            <a:ext cx="8272463" cy="369332"/>
          </a:xfrm>
          <a:prstGeom prst="rect">
            <a:avLst/>
          </a:prstGeom>
          <a:noFill/>
        </p:spPr>
        <p:txBody>
          <a:bodyPr wrap="square" rtlCol="0">
            <a:spAutoFit/>
          </a:bodyPr>
          <a:lstStyle/>
          <a:p>
            <a:pPr algn="ctr"/>
            <a:r>
              <a:rPr lang="en-US" dirty="0" smtClean="0">
                <a:solidFill>
                  <a:schemeClr val="tx2">
                    <a:lumMod val="75000"/>
                  </a:schemeClr>
                </a:solidFill>
                <a:latin typeface="Tw Cen MT" panose="020B0602020104020603" pitchFamily="34" charset="0"/>
              </a:rPr>
              <a:t>AmeriCorps Grantee Training Conference 2017</a:t>
            </a:r>
            <a:endParaRPr lang="en-US" dirty="0">
              <a:solidFill>
                <a:schemeClr val="tx2">
                  <a:lumMod val="75000"/>
                </a:schemeClr>
              </a:solidFill>
              <a:latin typeface="Tw Cen MT" panose="020B0602020104020603" pitchFamily="34" charset="0"/>
            </a:endParaRPr>
          </a:p>
        </p:txBody>
      </p:sp>
      <p:pic>
        <p:nvPicPr>
          <p:cNvPr id="14" name="Picture 2" descr="C:\Users\dmoore\Desktop\Cncs-logo_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19574" y="5978252"/>
            <a:ext cx="1367891" cy="60643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ome\California Volunteers\_CSC\External Affairs Department\Communications Unit\Logos\AMC\AmeriCorpsCALIFORNIA.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10632" y="49753"/>
            <a:ext cx="1121723" cy="112172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ome\California Volunteers\_CSC\External Affairs Department\Communications Unit\Logos\Without Office of the Governor\CV_Horizontal_Color.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473429"/>
            <a:ext cx="3453226" cy="438194"/>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295400" y="2590800"/>
            <a:ext cx="6096000" cy="1200150"/>
          </a:xfrm>
          <a:prstGeom prst="rect">
            <a:avLst/>
          </a:prstGeom>
        </p:spPr>
        <p:txBody>
          <a:bodyPr>
            <a:spAutoFit/>
          </a:bodyPr>
          <a:lstStyle/>
          <a:p>
            <a:pPr algn="ctr">
              <a:defRPr/>
            </a:pPr>
            <a:r>
              <a:rPr lang="en-US" sz="7200" dirty="0">
                <a:solidFill>
                  <a:srgbClr val="0066CC"/>
                </a:solidFill>
                <a:latin typeface="+mj-lt"/>
              </a:rPr>
              <a:t>Q &amp; A</a:t>
            </a:r>
          </a:p>
        </p:txBody>
      </p:sp>
    </p:spTree>
    <p:extLst>
      <p:ext uri="{BB962C8B-B14F-4D97-AF65-F5344CB8AC3E}">
        <p14:creationId xmlns:p14="http://schemas.microsoft.com/office/powerpoint/2010/main" val="11351863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dmoore\Desktop\pattern for grap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0" y="-1"/>
            <a:ext cx="9144000" cy="1221229"/>
          </a:xfrm>
          <a:prstGeom prst="rtTriangle">
            <a:avLst/>
          </a:prstGeom>
          <a:noFill/>
          <a:extLst>
            <a:ext uri="{909E8E84-426E-40DD-AFC4-6F175D3DCCD1}">
              <a14:hiddenFill xmlns:a14="http://schemas.microsoft.com/office/drawing/2010/main">
                <a:solidFill>
                  <a:srgbClr val="FFFFFF"/>
                </a:solidFill>
              </a14:hiddenFill>
            </a:ext>
          </a:extLst>
        </p:spPr>
      </p:pic>
      <p:pic>
        <p:nvPicPr>
          <p:cNvPr id="3" name="Picture 2" descr="C:\Users\dmoore\Desktop\pattern for graph.PNG"/>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228114" cy="1221230"/>
          </a:xfrm>
          <a:prstGeom prst="rtTriangle">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477825" y="6215352"/>
            <a:ext cx="8272463" cy="369332"/>
          </a:xfrm>
          <a:prstGeom prst="rect">
            <a:avLst/>
          </a:prstGeom>
          <a:noFill/>
        </p:spPr>
        <p:txBody>
          <a:bodyPr wrap="square" rtlCol="0">
            <a:spAutoFit/>
          </a:bodyPr>
          <a:lstStyle/>
          <a:p>
            <a:pPr algn="ctr"/>
            <a:r>
              <a:rPr lang="en-US" dirty="0" smtClean="0">
                <a:solidFill>
                  <a:schemeClr val="tx2">
                    <a:lumMod val="75000"/>
                  </a:schemeClr>
                </a:solidFill>
                <a:latin typeface="Tw Cen MT" panose="020B0602020104020603" pitchFamily="34" charset="0"/>
              </a:rPr>
              <a:t>AmeriCorps Grantee Training Conference 2017</a:t>
            </a:r>
            <a:endParaRPr lang="en-US" dirty="0">
              <a:solidFill>
                <a:schemeClr val="tx2">
                  <a:lumMod val="75000"/>
                </a:schemeClr>
              </a:solidFill>
              <a:latin typeface="Tw Cen MT" panose="020B0602020104020603" pitchFamily="34" charset="0"/>
            </a:endParaRPr>
          </a:p>
        </p:txBody>
      </p:sp>
      <p:pic>
        <p:nvPicPr>
          <p:cNvPr id="14" name="Picture 2" descr="C:\Users\dmoore\Desktop\Cncs-logo_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19574" y="5978252"/>
            <a:ext cx="1367891" cy="60643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ome\California Volunteers\_CSC\External Affairs Department\Communications Unit\Logos\AMC\AmeriCorpsCALIFORNIA.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10632" y="49753"/>
            <a:ext cx="1121723" cy="112172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ome\California Volunteers\_CSC\External Affairs Department\Communications Unit\Logos\Without Office of the Governor\CV_Horizontal_Color.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473429"/>
            <a:ext cx="3453226" cy="438194"/>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143000" y="1905000"/>
            <a:ext cx="6096000" cy="3416320"/>
          </a:xfrm>
          <a:prstGeom prst="rect">
            <a:avLst/>
          </a:prstGeom>
        </p:spPr>
        <p:txBody>
          <a:bodyPr>
            <a:spAutoFit/>
          </a:bodyPr>
          <a:lstStyle/>
          <a:p>
            <a:pPr algn="ctr">
              <a:defRPr/>
            </a:pPr>
            <a:r>
              <a:rPr lang="en-US" sz="7200" dirty="0" smtClean="0">
                <a:solidFill>
                  <a:srgbClr val="0066CC"/>
                </a:solidFill>
                <a:latin typeface="+mj-lt"/>
              </a:rPr>
              <a:t>Thank You</a:t>
            </a:r>
          </a:p>
          <a:p>
            <a:pPr algn="ctr">
              <a:defRPr/>
            </a:pPr>
            <a:r>
              <a:rPr lang="en-US" sz="7200" dirty="0" smtClean="0">
                <a:solidFill>
                  <a:srgbClr val="0066CC"/>
                </a:solidFill>
                <a:latin typeface="+mj-lt"/>
              </a:rPr>
              <a:t>For </a:t>
            </a:r>
          </a:p>
          <a:p>
            <a:pPr algn="ctr">
              <a:defRPr/>
            </a:pPr>
            <a:r>
              <a:rPr lang="en-US" sz="7200" dirty="0" smtClean="0">
                <a:solidFill>
                  <a:srgbClr val="0066CC"/>
                </a:solidFill>
                <a:latin typeface="+mj-lt"/>
              </a:rPr>
              <a:t>Attending!</a:t>
            </a:r>
            <a:endParaRPr lang="en-US" sz="7200" dirty="0">
              <a:solidFill>
                <a:srgbClr val="0066CC"/>
              </a:solidFill>
              <a:latin typeface="+mj-lt"/>
            </a:endParaRPr>
          </a:p>
        </p:txBody>
      </p:sp>
    </p:spTree>
    <p:extLst>
      <p:ext uri="{BB962C8B-B14F-4D97-AF65-F5344CB8AC3E}">
        <p14:creationId xmlns:p14="http://schemas.microsoft.com/office/powerpoint/2010/main" val="33068725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dmoore\Desktop\pattern for grap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0" y="-1"/>
            <a:ext cx="9144000" cy="1221229"/>
          </a:xfrm>
          <a:prstGeom prst="rtTriangle">
            <a:avLst/>
          </a:prstGeom>
          <a:noFill/>
          <a:extLst>
            <a:ext uri="{909E8E84-426E-40DD-AFC4-6F175D3DCCD1}">
              <a14:hiddenFill xmlns:a14="http://schemas.microsoft.com/office/drawing/2010/main">
                <a:solidFill>
                  <a:srgbClr val="FFFFFF"/>
                </a:solidFill>
              </a14:hiddenFill>
            </a:ext>
          </a:extLst>
        </p:spPr>
      </p:pic>
      <p:pic>
        <p:nvPicPr>
          <p:cNvPr id="3" name="Picture 2" descr="C:\Users\dmoore\Desktop\pattern for graph.PNG"/>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228114" cy="1221230"/>
          </a:xfrm>
          <a:prstGeom prst="rtTriangle">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477825" y="6215352"/>
            <a:ext cx="8272463" cy="369332"/>
          </a:xfrm>
          <a:prstGeom prst="rect">
            <a:avLst/>
          </a:prstGeom>
          <a:noFill/>
        </p:spPr>
        <p:txBody>
          <a:bodyPr wrap="square" rtlCol="0">
            <a:spAutoFit/>
          </a:bodyPr>
          <a:lstStyle/>
          <a:p>
            <a:pPr algn="ctr"/>
            <a:r>
              <a:rPr lang="en-US" dirty="0" smtClean="0">
                <a:solidFill>
                  <a:schemeClr val="tx2">
                    <a:lumMod val="75000"/>
                  </a:schemeClr>
                </a:solidFill>
                <a:latin typeface="Tw Cen MT" panose="020B0602020104020603" pitchFamily="34" charset="0"/>
              </a:rPr>
              <a:t>AmeriCorps Grantee Training Conference 2017</a:t>
            </a:r>
            <a:endParaRPr lang="en-US" dirty="0">
              <a:solidFill>
                <a:schemeClr val="tx2">
                  <a:lumMod val="75000"/>
                </a:schemeClr>
              </a:solidFill>
              <a:latin typeface="Tw Cen MT" panose="020B0602020104020603" pitchFamily="34" charset="0"/>
            </a:endParaRPr>
          </a:p>
        </p:txBody>
      </p:sp>
      <p:sp>
        <p:nvSpPr>
          <p:cNvPr id="2" name="TextBox 1"/>
          <p:cNvSpPr txBox="1"/>
          <p:nvPr/>
        </p:nvSpPr>
        <p:spPr>
          <a:xfrm>
            <a:off x="505761" y="1447800"/>
            <a:ext cx="8409639" cy="4524315"/>
          </a:xfrm>
          <a:prstGeom prst="rect">
            <a:avLst/>
          </a:prstGeom>
          <a:noFill/>
        </p:spPr>
        <p:txBody>
          <a:bodyPr wrap="square" rtlCol="0">
            <a:spAutoFit/>
          </a:bodyPr>
          <a:lstStyle/>
          <a:p>
            <a:r>
              <a:rPr lang="en-US" sz="3600" b="1" dirty="0">
                <a:solidFill>
                  <a:srgbClr val="0066CC"/>
                </a:solidFill>
              </a:rPr>
              <a:t>This session will </a:t>
            </a:r>
            <a:r>
              <a:rPr lang="en-US" sz="3600" b="1" dirty="0" smtClean="0">
                <a:solidFill>
                  <a:srgbClr val="0066CC"/>
                </a:solidFill>
              </a:rPr>
              <a:t>highlight</a:t>
            </a:r>
            <a:r>
              <a:rPr lang="en-US" sz="3600" dirty="0" smtClean="0">
                <a:solidFill>
                  <a:srgbClr val="0066CC"/>
                </a:solidFill>
              </a:rPr>
              <a:t>:</a:t>
            </a:r>
          </a:p>
          <a:p>
            <a:endParaRPr lang="en-US" sz="3600" dirty="0" smtClean="0">
              <a:solidFill>
                <a:srgbClr val="0066CC"/>
              </a:solidFill>
            </a:endParaRPr>
          </a:p>
          <a:p>
            <a:pPr marL="571500" indent="-571500">
              <a:buFont typeface="Arial" panose="020B0604020202020204" pitchFamily="34" charset="0"/>
              <a:buChar char="•"/>
            </a:pPr>
            <a:r>
              <a:rPr lang="en-US" sz="3600" i="1" dirty="0" smtClean="0">
                <a:solidFill>
                  <a:srgbClr val="0066CC"/>
                </a:solidFill>
              </a:rPr>
              <a:t>Key elements for Knowledge Transfer and Leadership Transition</a:t>
            </a:r>
          </a:p>
          <a:p>
            <a:pPr marL="571500" indent="-571500">
              <a:buFont typeface="Arial" panose="020B0604020202020204" pitchFamily="34" charset="0"/>
              <a:buChar char="•"/>
            </a:pPr>
            <a:endParaRPr lang="en-US" sz="3600" i="1" dirty="0" smtClean="0">
              <a:solidFill>
                <a:srgbClr val="0066CC"/>
              </a:solidFill>
            </a:endParaRPr>
          </a:p>
          <a:p>
            <a:pPr marL="571500" indent="-571500">
              <a:buFont typeface="Arial" panose="020B0604020202020204" pitchFamily="34" charset="0"/>
              <a:buChar char="•"/>
            </a:pPr>
            <a:r>
              <a:rPr lang="en-US" sz="3600" i="1" dirty="0" smtClean="0">
                <a:solidFill>
                  <a:srgbClr val="0066CC"/>
                </a:solidFill>
              </a:rPr>
              <a:t>Peer Practices/Discussion</a:t>
            </a:r>
          </a:p>
          <a:p>
            <a:pPr marL="571500" indent="-571500">
              <a:buFont typeface="Arial" panose="020B0604020202020204" pitchFamily="34" charset="0"/>
              <a:buChar char="•"/>
            </a:pPr>
            <a:endParaRPr lang="en-US" sz="3600" i="1" dirty="0" smtClean="0">
              <a:solidFill>
                <a:srgbClr val="0066CC"/>
              </a:solidFill>
            </a:endParaRPr>
          </a:p>
          <a:p>
            <a:pPr marL="571500" indent="-571500">
              <a:buFont typeface="Arial" panose="020B0604020202020204" pitchFamily="34" charset="0"/>
              <a:buChar char="•"/>
            </a:pPr>
            <a:r>
              <a:rPr lang="en-US" sz="3600" i="1" dirty="0" smtClean="0">
                <a:solidFill>
                  <a:srgbClr val="0066CC"/>
                </a:solidFill>
                <a:latin typeface="Tw Cen MT" panose="020B0602020104020603" pitchFamily="34" charset="0"/>
              </a:rPr>
              <a:t>Tools and Resources</a:t>
            </a:r>
            <a:endParaRPr lang="en-US" sz="3600" i="1" dirty="0">
              <a:solidFill>
                <a:schemeClr val="tx2"/>
              </a:solidFill>
              <a:latin typeface="Tw Cen MT" panose="020B0602020104020603" pitchFamily="34" charset="0"/>
            </a:endParaRPr>
          </a:p>
        </p:txBody>
      </p:sp>
      <p:pic>
        <p:nvPicPr>
          <p:cNvPr id="15" name="Picture 2" descr="C:\Users\dmoore\Desktop\Cncs-logo_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19574" y="5978252"/>
            <a:ext cx="1367891" cy="60643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ome\California Volunteers\_CSC\External Affairs Department\Communications Unit\Logos\AMC\AmeriCorpsCALIFORNIA.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10632" y="49753"/>
            <a:ext cx="1121723" cy="112172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ome\California Volunteers\_CSC\External Affairs Department\Communications Unit\Logos\Without Office of the Governor\CV_Horizontal_Color.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473429"/>
            <a:ext cx="3453226" cy="438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90121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dmoore\Desktop\pattern for grap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0" y="-1"/>
            <a:ext cx="9144000" cy="1221229"/>
          </a:xfrm>
          <a:prstGeom prst="rtTriangle">
            <a:avLst/>
          </a:prstGeom>
          <a:noFill/>
          <a:extLst>
            <a:ext uri="{909E8E84-426E-40DD-AFC4-6F175D3DCCD1}">
              <a14:hiddenFill xmlns:a14="http://schemas.microsoft.com/office/drawing/2010/main">
                <a:solidFill>
                  <a:srgbClr val="FFFFFF"/>
                </a:solidFill>
              </a14:hiddenFill>
            </a:ext>
          </a:extLst>
        </p:spPr>
      </p:pic>
      <p:pic>
        <p:nvPicPr>
          <p:cNvPr id="3" name="Picture 2" descr="C:\Users\dmoore\Desktop\pattern for graph.PNG"/>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228114" cy="1221230"/>
          </a:xfrm>
          <a:prstGeom prst="rtTriangle">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135743" y="1268401"/>
            <a:ext cx="6934200" cy="1200329"/>
          </a:xfrm>
          <a:prstGeom prst="rect">
            <a:avLst/>
          </a:prstGeom>
          <a:noFill/>
        </p:spPr>
        <p:txBody>
          <a:bodyPr wrap="square" rtlCol="0">
            <a:spAutoFit/>
          </a:bodyPr>
          <a:lstStyle/>
          <a:p>
            <a:pPr marL="82550" indent="0" algn="ctr">
              <a:buFont typeface="Wingdings 2" pitchFamily="18" charset="2"/>
              <a:buNone/>
            </a:pPr>
            <a:r>
              <a:rPr lang="en-US" altLang="en-US" sz="3600" dirty="0">
                <a:solidFill>
                  <a:srgbClr val="0066CC"/>
                </a:solidFill>
              </a:rPr>
              <a:t>Elements of </a:t>
            </a:r>
            <a:r>
              <a:rPr lang="en-US" altLang="en-US" sz="3600" dirty="0" smtClean="0">
                <a:solidFill>
                  <a:srgbClr val="0066CC"/>
                </a:solidFill>
              </a:rPr>
              <a:t>Knowledge </a:t>
            </a:r>
            <a:r>
              <a:rPr lang="en-US" altLang="en-US" sz="3600" dirty="0">
                <a:solidFill>
                  <a:srgbClr val="0066CC"/>
                </a:solidFill>
              </a:rPr>
              <a:t>Transfer </a:t>
            </a:r>
            <a:endParaRPr lang="en-US" altLang="en-US" sz="3600" dirty="0" smtClean="0">
              <a:solidFill>
                <a:srgbClr val="0066CC"/>
              </a:solidFill>
            </a:endParaRPr>
          </a:p>
          <a:p>
            <a:pPr marL="82550" indent="0" algn="ctr">
              <a:buFont typeface="Wingdings 2" pitchFamily="18" charset="2"/>
              <a:buNone/>
            </a:pPr>
            <a:r>
              <a:rPr lang="en-US" altLang="en-US" sz="3600" dirty="0" smtClean="0">
                <a:solidFill>
                  <a:srgbClr val="0066CC"/>
                </a:solidFill>
              </a:rPr>
              <a:t>&amp; Leadership Transition Planning</a:t>
            </a:r>
            <a:endParaRPr lang="en-US" altLang="en-US" sz="3600" dirty="0"/>
          </a:p>
        </p:txBody>
      </p:sp>
      <p:sp>
        <p:nvSpPr>
          <p:cNvPr id="10" name="TextBox 9"/>
          <p:cNvSpPr txBox="1"/>
          <p:nvPr/>
        </p:nvSpPr>
        <p:spPr>
          <a:xfrm>
            <a:off x="1219200" y="2590800"/>
            <a:ext cx="6138257" cy="3046988"/>
          </a:xfrm>
          <a:prstGeom prst="rect">
            <a:avLst/>
          </a:prstGeom>
          <a:noFill/>
        </p:spPr>
        <p:txBody>
          <a:bodyPr wrap="square" rtlCol="0">
            <a:spAutoFit/>
          </a:bodyPr>
          <a:lstStyle/>
          <a:p>
            <a:pPr marL="342900" indent="-342900">
              <a:buFont typeface="Arial" panose="020B0604020202020204" pitchFamily="34" charset="0"/>
              <a:buChar char="•"/>
              <a:defRPr/>
            </a:pPr>
            <a:r>
              <a:rPr lang="en-US" sz="2400" dirty="0" smtClean="0">
                <a:solidFill>
                  <a:srgbClr val="0066CC"/>
                </a:solidFill>
              </a:rPr>
              <a:t>Timelines </a:t>
            </a:r>
            <a:endParaRPr lang="en-US" sz="2400" dirty="0">
              <a:solidFill>
                <a:srgbClr val="0066CC"/>
              </a:solidFill>
            </a:endParaRPr>
          </a:p>
          <a:p>
            <a:pPr marL="342900" indent="-342900">
              <a:buFont typeface="Arial" panose="020B0604020202020204" pitchFamily="34" charset="0"/>
              <a:buChar char="•"/>
              <a:defRPr/>
            </a:pPr>
            <a:r>
              <a:rPr lang="en-US" sz="2400" dirty="0" smtClean="0">
                <a:solidFill>
                  <a:srgbClr val="0066CC"/>
                </a:solidFill>
              </a:rPr>
              <a:t>Funding/Match Sources</a:t>
            </a:r>
          </a:p>
          <a:p>
            <a:pPr marL="342900" indent="-342900">
              <a:buFont typeface="Arial" panose="020B0604020202020204" pitchFamily="34" charset="0"/>
              <a:buChar char="•"/>
              <a:defRPr/>
            </a:pPr>
            <a:r>
              <a:rPr lang="en-US" sz="2400" dirty="0">
                <a:solidFill>
                  <a:srgbClr val="0066CC"/>
                </a:solidFill>
              </a:rPr>
              <a:t>Program </a:t>
            </a:r>
            <a:r>
              <a:rPr lang="en-US" sz="2400" dirty="0" smtClean="0">
                <a:solidFill>
                  <a:srgbClr val="0066CC"/>
                </a:solidFill>
              </a:rPr>
              <a:t>Documents/Tools </a:t>
            </a:r>
            <a:endParaRPr lang="en-US" sz="2400" dirty="0">
              <a:solidFill>
                <a:srgbClr val="0066CC"/>
              </a:solidFill>
            </a:endParaRPr>
          </a:p>
          <a:p>
            <a:pPr marL="342900" indent="-342900">
              <a:buFont typeface="Arial" panose="020B0604020202020204" pitchFamily="34" charset="0"/>
              <a:buChar char="•"/>
              <a:defRPr/>
            </a:pPr>
            <a:r>
              <a:rPr lang="en-US" sz="2400" dirty="0">
                <a:solidFill>
                  <a:srgbClr val="0066CC"/>
                </a:solidFill>
              </a:rPr>
              <a:t>Technology </a:t>
            </a:r>
          </a:p>
          <a:p>
            <a:pPr marL="342900" indent="-342900">
              <a:buFont typeface="Arial" panose="020B0604020202020204" pitchFamily="34" charset="0"/>
              <a:buChar char="•"/>
              <a:defRPr/>
            </a:pPr>
            <a:r>
              <a:rPr lang="en-US" sz="2400" dirty="0">
                <a:solidFill>
                  <a:srgbClr val="0066CC"/>
                </a:solidFill>
              </a:rPr>
              <a:t>Recordkeeping </a:t>
            </a:r>
          </a:p>
          <a:p>
            <a:pPr marL="342900" indent="-342900">
              <a:buFont typeface="Arial" panose="020B0604020202020204" pitchFamily="34" charset="0"/>
              <a:buChar char="•"/>
              <a:defRPr/>
            </a:pPr>
            <a:r>
              <a:rPr lang="en-US" sz="2400" dirty="0">
                <a:solidFill>
                  <a:srgbClr val="0066CC"/>
                </a:solidFill>
              </a:rPr>
              <a:t>Performance Measurement/Reporting </a:t>
            </a:r>
          </a:p>
          <a:p>
            <a:pPr marL="342900" indent="-342900">
              <a:buFont typeface="Arial" panose="020B0604020202020204" pitchFamily="34" charset="0"/>
              <a:buChar char="•"/>
              <a:defRPr/>
            </a:pPr>
            <a:r>
              <a:rPr lang="en-US" sz="2400" dirty="0">
                <a:solidFill>
                  <a:srgbClr val="0066CC"/>
                </a:solidFill>
              </a:rPr>
              <a:t>Member Management/Support </a:t>
            </a:r>
          </a:p>
          <a:p>
            <a:pPr marL="342900" indent="-342900">
              <a:buFont typeface="Arial" panose="020B0604020202020204" pitchFamily="34" charset="0"/>
              <a:buChar char="•"/>
              <a:defRPr/>
            </a:pPr>
            <a:r>
              <a:rPr lang="en-US" sz="2400" dirty="0" smtClean="0">
                <a:solidFill>
                  <a:srgbClr val="0066CC"/>
                </a:solidFill>
              </a:rPr>
              <a:t>Resources/Exiting Staff Knowledge</a:t>
            </a:r>
            <a:endParaRPr lang="en-US" sz="2400" dirty="0">
              <a:solidFill>
                <a:srgbClr val="0066CC"/>
              </a:solidFill>
            </a:endParaRPr>
          </a:p>
        </p:txBody>
      </p:sp>
      <p:sp>
        <p:nvSpPr>
          <p:cNvPr id="13" name="TextBox 12"/>
          <p:cNvSpPr txBox="1"/>
          <p:nvPr/>
        </p:nvSpPr>
        <p:spPr>
          <a:xfrm>
            <a:off x="477825" y="6215352"/>
            <a:ext cx="8272463" cy="369332"/>
          </a:xfrm>
          <a:prstGeom prst="rect">
            <a:avLst/>
          </a:prstGeom>
          <a:noFill/>
        </p:spPr>
        <p:txBody>
          <a:bodyPr wrap="square" rtlCol="0">
            <a:spAutoFit/>
          </a:bodyPr>
          <a:lstStyle/>
          <a:p>
            <a:pPr algn="ctr"/>
            <a:r>
              <a:rPr lang="en-US" dirty="0" smtClean="0">
                <a:solidFill>
                  <a:schemeClr val="tx2">
                    <a:lumMod val="75000"/>
                  </a:schemeClr>
                </a:solidFill>
                <a:latin typeface="Tw Cen MT" panose="020B0602020104020603" pitchFamily="34" charset="0"/>
              </a:rPr>
              <a:t>AmeriCorps Grantee Training Conference 2017</a:t>
            </a:r>
            <a:endParaRPr lang="en-US" dirty="0">
              <a:solidFill>
                <a:schemeClr val="tx2">
                  <a:lumMod val="75000"/>
                </a:schemeClr>
              </a:solidFill>
              <a:latin typeface="Tw Cen MT" panose="020B0602020104020603" pitchFamily="34" charset="0"/>
            </a:endParaRPr>
          </a:p>
        </p:txBody>
      </p:sp>
      <p:pic>
        <p:nvPicPr>
          <p:cNvPr id="14" name="Picture 2" descr="C:\Users\dmoore\Desktop\Cncs-logo_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19574" y="5978252"/>
            <a:ext cx="1367891" cy="60643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ome\California Volunteers\_CSC\External Affairs Department\Communications Unit\Logos\AMC\AmeriCorpsCALIFORNIA.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10632" y="49753"/>
            <a:ext cx="1121723" cy="112172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ome\California Volunteers\_CSC\External Affairs Department\Communications Unit\Logos\Without Office of the Governor\CV_Horizontal_Color.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473429"/>
            <a:ext cx="3453226" cy="438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90121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dmoore\Desktop\pattern for grap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0" y="-1"/>
            <a:ext cx="9144000" cy="1221229"/>
          </a:xfrm>
          <a:prstGeom prst="rtTriangle">
            <a:avLst/>
          </a:prstGeom>
          <a:noFill/>
          <a:extLst>
            <a:ext uri="{909E8E84-426E-40DD-AFC4-6F175D3DCCD1}">
              <a14:hiddenFill xmlns:a14="http://schemas.microsoft.com/office/drawing/2010/main">
                <a:solidFill>
                  <a:srgbClr val="FFFFFF"/>
                </a:solidFill>
              </a14:hiddenFill>
            </a:ext>
          </a:extLst>
        </p:spPr>
      </p:pic>
      <p:pic>
        <p:nvPicPr>
          <p:cNvPr id="3" name="Picture 2" descr="C:\Users\dmoore\Desktop\pattern for graph.PNG"/>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228114" cy="1221230"/>
          </a:xfrm>
          <a:prstGeom prst="rtTriangle">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477825" y="6215352"/>
            <a:ext cx="8272463" cy="369332"/>
          </a:xfrm>
          <a:prstGeom prst="rect">
            <a:avLst/>
          </a:prstGeom>
          <a:noFill/>
        </p:spPr>
        <p:txBody>
          <a:bodyPr wrap="square" rtlCol="0">
            <a:spAutoFit/>
          </a:bodyPr>
          <a:lstStyle/>
          <a:p>
            <a:pPr algn="ctr"/>
            <a:r>
              <a:rPr lang="en-US" dirty="0" smtClean="0">
                <a:solidFill>
                  <a:schemeClr val="tx2">
                    <a:lumMod val="75000"/>
                  </a:schemeClr>
                </a:solidFill>
                <a:latin typeface="Tw Cen MT" panose="020B0602020104020603" pitchFamily="34" charset="0"/>
              </a:rPr>
              <a:t>AmeriCorps Grantee Training Conference 2017</a:t>
            </a:r>
            <a:endParaRPr lang="en-US" dirty="0">
              <a:solidFill>
                <a:schemeClr val="tx2">
                  <a:lumMod val="75000"/>
                </a:schemeClr>
              </a:solidFill>
              <a:latin typeface="Tw Cen MT" panose="020B0602020104020603" pitchFamily="34" charset="0"/>
            </a:endParaRPr>
          </a:p>
        </p:txBody>
      </p:sp>
      <p:pic>
        <p:nvPicPr>
          <p:cNvPr id="14" name="Picture 2" descr="C:\Users\dmoore\Desktop\Cncs-logo_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19574" y="5978252"/>
            <a:ext cx="1367891" cy="60643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ome\California Volunteers\_CSC\External Affairs Department\Communications Unit\Logos\AMC\AmeriCorpsCALIFORNIA.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10632" y="49753"/>
            <a:ext cx="1121723" cy="112172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ome\California Volunteers\_CSC\External Affairs Department\Communications Unit\Logos\Without Office of the Governor\CV_Horizontal_Color.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473429"/>
            <a:ext cx="3453226" cy="438194"/>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1423574" y="1246630"/>
            <a:ext cx="6096000" cy="708025"/>
          </a:xfrm>
          <a:prstGeom prst="rect">
            <a:avLst/>
          </a:prstGeom>
        </p:spPr>
        <p:txBody>
          <a:bodyPr>
            <a:spAutoFit/>
          </a:bodyPr>
          <a:lstStyle/>
          <a:p>
            <a:pPr algn="ctr">
              <a:defRPr/>
            </a:pPr>
            <a:r>
              <a:rPr lang="en-US" sz="4000" dirty="0">
                <a:solidFill>
                  <a:srgbClr val="0066CC"/>
                </a:solidFill>
                <a:latin typeface="+mj-lt"/>
              </a:rPr>
              <a:t>Timelines</a:t>
            </a:r>
          </a:p>
        </p:txBody>
      </p:sp>
      <p:sp>
        <p:nvSpPr>
          <p:cNvPr id="12" name="Rectangle 11"/>
          <p:cNvSpPr/>
          <p:nvPr/>
        </p:nvSpPr>
        <p:spPr>
          <a:xfrm>
            <a:off x="786861" y="2057400"/>
            <a:ext cx="7570278" cy="3785652"/>
          </a:xfrm>
          <a:prstGeom prst="rect">
            <a:avLst/>
          </a:prstGeom>
        </p:spPr>
        <p:txBody>
          <a:bodyPr wrap="square">
            <a:spAutoFit/>
          </a:bodyPr>
          <a:lstStyle/>
          <a:p>
            <a:pPr marL="342900" indent="-342900">
              <a:buFont typeface="Arial" panose="020B0604020202020204" pitchFamily="34" charset="0"/>
              <a:buChar char="•"/>
              <a:defRPr/>
            </a:pPr>
            <a:r>
              <a:rPr lang="en-US" sz="2400" dirty="0">
                <a:solidFill>
                  <a:srgbClr val="0066CC"/>
                </a:solidFill>
                <a:latin typeface="+mj-lt"/>
              </a:rPr>
              <a:t>CaliforniaVolunteers</a:t>
            </a:r>
          </a:p>
          <a:p>
            <a:pPr marL="800100" lvl="1" indent="-342900">
              <a:buFont typeface="Arial" panose="020B0604020202020204" pitchFamily="34" charset="0"/>
              <a:buChar char="•"/>
              <a:defRPr/>
            </a:pPr>
            <a:r>
              <a:rPr lang="en-US" sz="2400" dirty="0">
                <a:solidFill>
                  <a:srgbClr val="0066CC"/>
                </a:solidFill>
                <a:latin typeface="+mj-lt"/>
              </a:rPr>
              <a:t>Continuation </a:t>
            </a:r>
            <a:r>
              <a:rPr lang="en-US" sz="2400" dirty="0" smtClean="0">
                <a:solidFill>
                  <a:srgbClr val="0066CC"/>
                </a:solidFill>
                <a:latin typeface="+mj-lt"/>
              </a:rPr>
              <a:t>&amp; Re-Compete </a:t>
            </a:r>
            <a:r>
              <a:rPr lang="en-US" sz="2400" dirty="0">
                <a:solidFill>
                  <a:srgbClr val="0066CC"/>
                </a:solidFill>
                <a:latin typeface="+mj-lt"/>
              </a:rPr>
              <a:t>Applications Due Dates</a:t>
            </a:r>
          </a:p>
          <a:p>
            <a:pPr marL="800100" lvl="1" indent="-342900">
              <a:buFont typeface="Arial" panose="020B0604020202020204" pitchFamily="34" charset="0"/>
              <a:buChar char="•"/>
              <a:defRPr/>
            </a:pPr>
            <a:r>
              <a:rPr lang="en-US" sz="2400" dirty="0">
                <a:solidFill>
                  <a:srgbClr val="0066CC"/>
                </a:solidFill>
                <a:latin typeface="+mj-lt"/>
              </a:rPr>
              <a:t>Contracting (Program Start Date)</a:t>
            </a:r>
          </a:p>
          <a:p>
            <a:pPr marL="800100" lvl="1" indent="-342900">
              <a:buFont typeface="Arial" panose="020B0604020202020204" pitchFamily="34" charset="0"/>
              <a:buChar char="•"/>
              <a:defRPr/>
            </a:pPr>
            <a:r>
              <a:rPr lang="en-US" sz="2400" dirty="0">
                <a:solidFill>
                  <a:srgbClr val="0066CC"/>
                </a:solidFill>
                <a:latin typeface="+mj-lt"/>
              </a:rPr>
              <a:t>Program </a:t>
            </a:r>
            <a:r>
              <a:rPr lang="en-US" sz="2400" dirty="0" smtClean="0">
                <a:solidFill>
                  <a:srgbClr val="0066CC"/>
                </a:solidFill>
                <a:latin typeface="+mj-lt"/>
              </a:rPr>
              <a:t>Calendar (Check-ins, Reports </a:t>
            </a:r>
            <a:r>
              <a:rPr lang="en-US" sz="2400" dirty="0" err="1" smtClean="0">
                <a:solidFill>
                  <a:srgbClr val="0066CC"/>
                </a:solidFill>
                <a:latin typeface="+mj-lt"/>
              </a:rPr>
              <a:t>etc</a:t>
            </a:r>
            <a:r>
              <a:rPr lang="en-US" sz="2400" dirty="0" smtClean="0">
                <a:solidFill>
                  <a:srgbClr val="0066CC"/>
                </a:solidFill>
                <a:latin typeface="+mj-lt"/>
              </a:rPr>
              <a:t>…)</a:t>
            </a:r>
            <a:endParaRPr lang="en-US" sz="2400" dirty="0">
              <a:solidFill>
                <a:srgbClr val="0066CC"/>
              </a:solidFill>
              <a:latin typeface="+mj-lt"/>
            </a:endParaRPr>
          </a:p>
          <a:p>
            <a:pPr marL="800100" lvl="1" indent="-342900">
              <a:buFont typeface="Arial" panose="020B0604020202020204" pitchFamily="34" charset="0"/>
              <a:buChar char="•"/>
              <a:defRPr/>
            </a:pPr>
            <a:r>
              <a:rPr lang="en-US" sz="2400" dirty="0">
                <a:solidFill>
                  <a:srgbClr val="0066CC"/>
                </a:solidFill>
                <a:latin typeface="+mj-lt"/>
              </a:rPr>
              <a:t>National Service Days</a:t>
            </a:r>
          </a:p>
          <a:p>
            <a:pPr marL="342900" indent="-342900">
              <a:buFont typeface="Arial" panose="020B0604020202020204" pitchFamily="34" charset="0"/>
              <a:buChar char="•"/>
              <a:defRPr/>
            </a:pPr>
            <a:r>
              <a:rPr lang="en-US" sz="2400" dirty="0" smtClean="0">
                <a:solidFill>
                  <a:srgbClr val="0066CC"/>
                </a:solidFill>
                <a:latin typeface="+mj-lt"/>
              </a:rPr>
              <a:t>Host &amp; AmeriCorps Organization </a:t>
            </a:r>
            <a:endParaRPr lang="en-US" sz="2400" dirty="0">
              <a:solidFill>
                <a:srgbClr val="0066CC"/>
              </a:solidFill>
              <a:latin typeface="+mj-lt"/>
            </a:endParaRPr>
          </a:p>
          <a:p>
            <a:pPr>
              <a:defRPr/>
            </a:pPr>
            <a:r>
              <a:rPr lang="en-US" sz="2400" dirty="0">
                <a:solidFill>
                  <a:srgbClr val="0066CC"/>
                </a:solidFill>
                <a:latin typeface="+mj-lt"/>
              </a:rPr>
              <a:t>	</a:t>
            </a:r>
            <a:r>
              <a:rPr lang="en-US" sz="2400" dirty="0" smtClean="0">
                <a:solidFill>
                  <a:srgbClr val="0066CC"/>
                </a:solidFill>
                <a:latin typeface="+mj-lt"/>
              </a:rPr>
              <a:t>–AmeriCorps Activities Calendar</a:t>
            </a:r>
          </a:p>
          <a:p>
            <a:pPr>
              <a:defRPr/>
            </a:pPr>
            <a:r>
              <a:rPr lang="en-US" sz="2400" dirty="0">
                <a:solidFill>
                  <a:srgbClr val="0066CC"/>
                </a:solidFill>
                <a:latin typeface="+mj-lt"/>
              </a:rPr>
              <a:t>	</a:t>
            </a:r>
            <a:r>
              <a:rPr lang="en-US" sz="2400" dirty="0" smtClean="0">
                <a:solidFill>
                  <a:srgbClr val="0066CC"/>
                </a:solidFill>
                <a:latin typeface="+mj-lt"/>
              </a:rPr>
              <a:t>- Host Organization Activities Calendar</a:t>
            </a:r>
            <a:endParaRPr lang="en-US" sz="2400" dirty="0">
              <a:solidFill>
                <a:srgbClr val="0066CC"/>
              </a:solidFill>
              <a:latin typeface="+mj-lt"/>
            </a:endParaRPr>
          </a:p>
          <a:p>
            <a:pPr>
              <a:defRPr/>
            </a:pPr>
            <a:r>
              <a:rPr lang="en-US" sz="2400" dirty="0">
                <a:solidFill>
                  <a:srgbClr val="0066CC"/>
                </a:solidFill>
                <a:latin typeface="+mj-lt"/>
              </a:rPr>
              <a:t>	–Other Grants/Partner </a:t>
            </a:r>
            <a:r>
              <a:rPr lang="en-US" sz="2400" dirty="0" smtClean="0">
                <a:solidFill>
                  <a:srgbClr val="0066CC"/>
                </a:solidFill>
                <a:latin typeface="+mj-lt"/>
              </a:rPr>
              <a:t>Dates – School Calendars! </a:t>
            </a:r>
            <a:endParaRPr lang="en-US" sz="2400" dirty="0">
              <a:solidFill>
                <a:srgbClr val="0066CC"/>
              </a:solidFill>
              <a:latin typeface="+mj-lt"/>
            </a:endParaRPr>
          </a:p>
          <a:p>
            <a:pPr marL="342900" indent="-342900">
              <a:buFont typeface="Arial" panose="020B0604020202020204" pitchFamily="34" charset="0"/>
              <a:buChar char="•"/>
              <a:defRPr/>
            </a:pPr>
            <a:r>
              <a:rPr lang="en-US" sz="2400" dirty="0">
                <a:solidFill>
                  <a:srgbClr val="0066CC"/>
                </a:solidFill>
                <a:latin typeface="+mj-lt"/>
              </a:rPr>
              <a:t>Non-CV/CNCS local community activities </a:t>
            </a:r>
          </a:p>
        </p:txBody>
      </p:sp>
    </p:spTree>
    <p:extLst>
      <p:ext uri="{BB962C8B-B14F-4D97-AF65-F5344CB8AC3E}">
        <p14:creationId xmlns:p14="http://schemas.microsoft.com/office/powerpoint/2010/main" val="31690121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dmoore\Desktop\pattern for grap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0" y="-1"/>
            <a:ext cx="9144000" cy="1221229"/>
          </a:xfrm>
          <a:prstGeom prst="rtTriangle">
            <a:avLst/>
          </a:prstGeom>
          <a:noFill/>
          <a:extLst>
            <a:ext uri="{909E8E84-426E-40DD-AFC4-6F175D3DCCD1}">
              <a14:hiddenFill xmlns:a14="http://schemas.microsoft.com/office/drawing/2010/main">
                <a:solidFill>
                  <a:srgbClr val="FFFFFF"/>
                </a:solidFill>
              </a14:hiddenFill>
            </a:ext>
          </a:extLst>
        </p:spPr>
      </p:pic>
      <p:pic>
        <p:nvPicPr>
          <p:cNvPr id="3" name="Picture 2" descr="C:\Users\dmoore\Desktop\pattern for graph.PNG"/>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228114" cy="1221230"/>
          </a:xfrm>
          <a:prstGeom prst="rtTriangle">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477825" y="6215352"/>
            <a:ext cx="8272463" cy="369332"/>
          </a:xfrm>
          <a:prstGeom prst="rect">
            <a:avLst/>
          </a:prstGeom>
          <a:noFill/>
        </p:spPr>
        <p:txBody>
          <a:bodyPr wrap="square" rtlCol="0">
            <a:spAutoFit/>
          </a:bodyPr>
          <a:lstStyle/>
          <a:p>
            <a:pPr algn="ctr"/>
            <a:r>
              <a:rPr lang="en-US" dirty="0" smtClean="0">
                <a:solidFill>
                  <a:schemeClr val="tx2">
                    <a:lumMod val="75000"/>
                  </a:schemeClr>
                </a:solidFill>
                <a:latin typeface="Tw Cen MT" panose="020B0602020104020603" pitchFamily="34" charset="0"/>
              </a:rPr>
              <a:t>AmeriCorps Grantee Training Conference 2017</a:t>
            </a:r>
            <a:endParaRPr lang="en-US" dirty="0">
              <a:solidFill>
                <a:schemeClr val="tx2">
                  <a:lumMod val="75000"/>
                </a:schemeClr>
              </a:solidFill>
              <a:latin typeface="Tw Cen MT" panose="020B0602020104020603" pitchFamily="34" charset="0"/>
            </a:endParaRPr>
          </a:p>
        </p:txBody>
      </p:sp>
      <p:pic>
        <p:nvPicPr>
          <p:cNvPr id="14" name="Picture 2" descr="C:\Users\dmoore\Desktop\Cncs-logo_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19574" y="5978252"/>
            <a:ext cx="1367891" cy="60643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ome\California Volunteers\_CSC\External Affairs Department\Communications Unit\Logos\AMC\AmeriCorpsCALIFORNIA.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10632" y="49753"/>
            <a:ext cx="1121723" cy="112172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ome\California Volunteers\_CSC\External Affairs Department\Communications Unit\Logos\Without Office of the Governor\CV_Horizontal_Color.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473429"/>
            <a:ext cx="3453226" cy="438194"/>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847969" y="1371600"/>
            <a:ext cx="6096000" cy="708025"/>
          </a:xfrm>
          <a:prstGeom prst="rect">
            <a:avLst/>
          </a:prstGeom>
        </p:spPr>
        <p:txBody>
          <a:bodyPr>
            <a:spAutoFit/>
          </a:bodyPr>
          <a:lstStyle/>
          <a:p>
            <a:pPr algn="ctr">
              <a:defRPr/>
            </a:pPr>
            <a:r>
              <a:rPr lang="en-US" sz="4000" dirty="0" smtClean="0">
                <a:solidFill>
                  <a:srgbClr val="0066CC"/>
                </a:solidFill>
                <a:latin typeface="+mj-lt"/>
              </a:rPr>
              <a:t>Funding/Match Resources</a:t>
            </a:r>
            <a:endParaRPr lang="en-US" sz="4000" dirty="0">
              <a:solidFill>
                <a:srgbClr val="0066CC"/>
              </a:solidFill>
              <a:latin typeface="+mj-lt"/>
            </a:endParaRPr>
          </a:p>
        </p:txBody>
      </p:sp>
      <p:sp>
        <p:nvSpPr>
          <p:cNvPr id="15" name="Rectangle 14"/>
          <p:cNvSpPr/>
          <p:nvPr/>
        </p:nvSpPr>
        <p:spPr>
          <a:xfrm>
            <a:off x="1650319" y="2232025"/>
            <a:ext cx="6553200" cy="3539430"/>
          </a:xfrm>
          <a:prstGeom prst="rect">
            <a:avLst/>
          </a:prstGeom>
        </p:spPr>
        <p:txBody>
          <a:bodyPr wrap="square">
            <a:spAutoFit/>
          </a:bodyPr>
          <a:lstStyle/>
          <a:p>
            <a:pPr marL="571500" indent="-571500">
              <a:buFont typeface="Arial" panose="020B0604020202020204" pitchFamily="34" charset="0"/>
              <a:buChar char="•"/>
              <a:defRPr/>
            </a:pPr>
            <a:r>
              <a:rPr lang="en-US" sz="2800" dirty="0">
                <a:solidFill>
                  <a:srgbClr val="0066CC"/>
                </a:solidFill>
                <a:latin typeface="+mj-lt"/>
              </a:rPr>
              <a:t># and Types of Grants </a:t>
            </a:r>
          </a:p>
          <a:p>
            <a:pPr marL="571500" indent="-571500">
              <a:buFont typeface="Arial" panose="020B0604020202020204" pitchFamily="34" charset="0"/>
              <a:buChar char="•"/>
              <a:defRPr/>
            </a:pPr>
            <a:r>
              <a:rPr lang="en-US" sz="2800" dirty="0">
                <a:solidFill>
                  <a:srgbClr val="0066CC"/>
                </a:solidFill>
                <a:latin typeface="+mj-lt"/>
              </a:rPr>
              <a:t>Funding Level </a:t>
            </a:r>
          </a:p>
          <a:p>
            <a:pPr marL="571500" indent="-571500">
              <a:buFont typeface="Arial" panose="020B0604020202020204" pitchFamily="34" charset="0"/>
              <a:buChar char="•"/>
              <a:defRPr/>
            </a:pPr>
            <a:r>
              <a:rPr lang="en-US" sz="2800" dirty="0">
                <a:solidFill>
                  <a:srgbClr val="0066CC"/>
                </a:solidFill>
              </a:rPr>
              <a:t>Match requirements </a:t>
            </a:r>
            <a:endParaRPr lang="en-US" sz="2800" dirty="0">
              <a:solidFill>
                <a:srgbClr val="0066CC"/>
              </a:solidFill>
              <a:latin typeface="+mj-lt"/>
            </a:endParaRPr>
          </a:p>
          <a:p>
            <a:pPr marL="571500" indent="-571500">
              <a:buFont typeface="Arial" panose="020B0604020202020204" pitchFamily="34" charset="0"/>
              <a:buChar char="•"/>
              <a:defRPr/>
            </a:pPr>
            <a:r>
              <a:rPr lang="en-US" sz="2800" dirty="0">
                <a:solidFill>
                  <a:srgbClr val="0066CC"/>
                </a:solidFill>
                <a:latin typeface="+mj-lt"/>
              </a:rPr>
              <a:t>In-Kind Sources</a:t>
            </a:r>
          </a:p>
          <a:p>
            <a:pPr marL="571500" indent="-571500">
              <a:buFont typeface="Arial" panose="020B0604020202020204" pitchFamily="34" charset="0"/>
              <a:buChar char="•"/>
              <a:defRPr/>
            </a:pPr>
            <a:r>
              <a:rPr lang="en-US" sz="2800" dirty="0">
                <a:solidFill>
                  <a:srgbClr val="0066CC"/>
                </a:solidFill>
                <a:latin typeface="+mj-lt"/>
              </a:rPr>
              <a:t>Budget </a:t>
            </a:r>
            <a:r>
              <a:rPr lang="en-US" sz="2800" dirty="0" smtClean="0">
                <a:solidFill>
                  <a:srgbClr val="0066CC"/>
                </a:solidFill>
                <a:latin typeface="+mj-lt"/>
              </a:rPr>
              <a:t>Year/Program Year </a:t>
            </a:r>
            <a:endParaRPr lang="en-US" sz="2800" dirty="0">
              <a:solidFill>
                <a:srgbClr val="0066CC"/>
              </a:solidFill>
              <a:latin typeface="+mj-lt"/>
            </a:endParaRPr>
          </a:p>
          <a:p>
            <a:pPr marL="571500" indent="-571500">
              <a:buFont typeface="Arial" panose="020B0604020202020204" pitchFamily="34" charset="0"/>
              <a:buChar char="•"/>
              <a:defRPr/>
            </a:pPr>
            <a:r>
              <a:rPr lang="en-US" sz="2800" dirty="0" smtClean="0">
                <a:solidFill>
                  <a:srgbClr val="0066CC"/>
                </a:solidFill>
                <a:latin typeface="+mj-lt"/>
              </a:rPr>
              <a:t>Budgeted/actuals</a:t>
            </a:r>
          </a:p>
          <a:p>
            <a:pPr marL="571500" indent="-571500">
              <a:buFont typeface="Arial" panose="020B0604020202020204" pitchFamily="34" charset="0"/>
              <a:buChar char="•"/>
              <a:defRPr/>
            </a:pPr>
            <a:r>
              <a:rPr lang="en-US" sz="2800" dirty="0" smtClean="0">
                <a:solidFill>
                  <a:srgbClr val="0066CC"/>
                </a:solidFill>
                <a:latin typeface="+mj-lt"/>
              </a:rPr>
              <a:t>Budget Revisions </a:t>
            </a:r>
            <a:endParaRPr lang="en-US" sz="2800" dirty="0">
              <a:solidFill>
                <a:srgbClr val="0066CC"/>
              </a:solidFill>
              <a:latin typeface="+mj-lt"/>
            </a:endParaRPr>
          </a:p>
          <a:p>
            <a:pPr marL="571500" indent="-571500">
              <a:buFont typeface="Arial" panose="020B0604020202020204" pitchFamily="34" charset="0"/>
              <a:buChar char="•"/>
              <a:defRPr/>
            </a:pPr>
            <a:r>
              <a:rPr lang="en-US" sz="2800" dirty="0">
                <a:solidFill>
                  <a:srgbClr val="0066CC"/>
                </a:solidFill>
                <a:latin typeface="+mj-lt"/>
              </a:rPr>
              <a:t>Finance staff associated with Program</a:t>
            </a:r>
          </a:p>
        </p:txBody>
      </p:sp>
    </p:spTree>
    <p:extLst>
      <p:ext uri="{BB962C8B-B14F-4D97-AF65-F5344CB8AC3E}">
        <p14:creationId xmlns:p14="http://schemas.microsoft.com/office/powerpoint/2010/main" val="26256307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dmoore\Desktop\pattern for grap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0" y="-1"/>
            <a:ext cx="9144000" cy="1221229"/>
          </a:xfrm>
          <a:prstGeom prst="rtTriangle">
            <a:avLst/>
          </a:prstGeom>
          <a:noFill/>
          <a:extLst>
            <a:ext uri="{909E8E84-426E-40DD-AFC4-6F175D3DCCD1}">
              <a14:hiddenFill xmlns:a14="http://schemas.microsoft.com/office/drawing/2010/main">
                <a:solidFill>
                  <a:srgbClr val="FFFFFF"/>
                </a:solidFill>
              </a14:hiddenFill>
            </a:ext>
          </a:extLst>
        </p:spPr>
      </p:pic>
      <p:pic>
        <p:nvPicPr>
          <p:cNvPr id="3" name="Picture 2" descr="C:\Users\dmoore\Desktop\pattern for graph.PNG"/>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228114" cy="1221230"/>
          </a:xfrm>
          <a:prstGeom prst="rtTriangle">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477825" y="6215352"/>
            <a:ext cx="8272463" cy="369332"/>
          </a:xfrm>
          <a:prstGeom prst="rect">
            <a:avLst/>
          </a:prstGeom>
          <a:noFill/>
        </p:spPr>
        <p:txBody>
          <a:bodyPr wrap="square" rtlCol="0">
            <a:spAutoFit/>
          </a:bodyPr>
          <a:lstStyle/>
          <a:p>
            <a:pPr algn="ctr"/>
            <a:r>
              <a:rPr lang="en-US" dirty="0" smtClean="0">
                <a:solidFill>
                  <a:schemeClr val="tx2">
                    <a:lumMod val="75000"/>
                  </a:schemeClr>
                </a:solidFill>
                <a:latin typeface="Tw Cen MT" panose="020B0602020104020603" pitchFamily="34" charset="0"/>
              </a:rPr>
              <a:t>AmeriCorps Grantee Training Conference 2017</a:t>
            </a:r>
            <a:endParaRPr lang="en-US" dirty="0">
              <a:solidFill>
                <a:schemeClr val="tx2">
                  <a:lumMod val="75000"/>
                </a:schemeClr>
              </a:solidFill>
              <a:latin typeface="Tw Cen MT" panose="020B0602020104020603" pitchFamily="34" charset="0"/>
            </a:endParaRPr>
          </a:p>
        </p:txBody>
      </p:sp>
      <p:pic>
        <p:nvPicPr>
          <p:cNvPr id="14" name="Picture 2" descr="C:\Users\dmoore\Desktop\Cncs-logo_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19574" y="5978252"/>
            <a:ext cx="1367891" cy="60643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ome\California Volunteers\_CSC\External Affairs Department\Communications Unit\Logos\AMC\AmeriCorpsCALIFORNIA.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10632" y="49753"/>
            <a:ext cx="1121723" cy="112172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ome\California Volunteers\_CSC\External Affairs Department\Communications Unit\Logos\Without Office of the Governor\CV_Horizontal_Color.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473429"/>
            <a:ext cx="3453226" cy="438194"/>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566056" y="1371600"/>
            <a:ext cx="6096000" cy="707886"/>
          </a:xfrm>
          <a:prstGeom prst="rect">
            <a:avLst/>
          </a:prstGeom>
        </p:spPr>
        <p:txBody>
          <a:bodyPr>
            <a:spAutoFit/>
          </a:bodyPr>
          <a:lstStyle/>
          <a:p>
            <a:pPr algn="ctr">
              <a:defRPr/>
            </a:pPr>
            <a:r>
              <a:rPr lang="en-US" sz="4000" dirty="0">
                <a:solidFill>
                  <a:srgbClr val="0066CC"/>
                </a:solidFill>
                <a:latin typeface="+mj-lt"/>
              </a:rPr>
              <a:t>Program </a:t>
            </a:r>
            <a:r>
              <a:rPr lang="en-US" sz="4000" dirty="0" smtClean="0">
                <a:solidFill>
                  <a:srgbClr val="0066CC"/>
                </a:solidFill>
                <a:latin typeface="+mj-lt"/>
              </a:rPr>
              <a:t>Documents/Tools</a:t>
            </a:r>
            <a:endParaRPr lang="en-US" sz="4000" dirty="0">
              <a:solidFill>
                <a:srgbClr val="0066CC"/>
              </a:solidFill>
              <a:latin typeface="+mj-lt"/>
            </a:endParaRPr>
          </a:p>
        </p:txBody>
      </p:sp>
      <p:sp>
        <p:nvSpPr>
          <p:cNvPr id="9" name="Rectangle 8"/>
          <p:cNvSpPr/>
          <p:nvPr/>
        </p:nvSpPr>
        <p:spPr>
          <a:xfrm>
            <a:off x="914400" y="2209800"/>
            <a:ext cx="7467600" cy="3416320"/>
          </a:xfrm>
          <a:prstGeom prst="rect">
            <a:avLst/>
          </a:prstGeom>
        </p:spPr>
        <p:txBody>
          <a:bodyPr wrap="square">
            <a:spAutoFit/>
          </a:bodyPr>
          <a:lstStyle/>
          <a:p>
            <a:pPr marL="342900" indent="-342900">
              <a:buFont typeface="Arial" panose="020B0604020202020204" pitchFamily="34" charset="0"/>
              <a:buChar char="•"/>
              <a:defRPr/>
            </a:pPr>
            <a:r>
              <a:rPr lang="en-US" sz="2400" dirty="0" smtClean="0">
                <a:solidFill>
                  <a:srgbClr val="0066CC"/>
                </a:solidFill>
                <a:latin typeface="+mj-lt"/>
              </a:rPr>
              <a:t>Agency Policies </a:t>
            </a:r>
            <a:r>
              <a:rPr lang="en-US" sz="2400" dirty="0">
                <a:solidFill>
                  <a:srgbClr val="0066CC"/>
                </a:solidFill>
                <a:latin typeface="+mj-lt"/>
              </a:rPr>
              <a:t>and Procedures </a:t>
            </a:r>
            <a:r>
              <a:rPr lang="en-US" sz="2400" dirty="0" smtClean="0">
                <a:solidFill>
                  <a:srgbClr val="0066CC"/>
                </a:solidFill>
                <a:latin typeface="+mj-lt"/>
              </a:rPr>
              <a:t>Manual</a:t>
            </a:r>
          </a:p>
          <a:p>
            <a:pPr marL="342900" indent="-342900">
              <a:buFont typeface="Arial" panose="020B0604020202020204" pitchFamily="34" charset="0"/>
              <a:buChar char="•"/>
              <a:defRPr/>
            </a:pPr>
            <a:r>
              <a:rPr lang="en-US" sz="2400" dirty="0" smtClean="0">
                <a:solidFill>
                  <a:srgbClr val="0066CC"/>
                </a:solidFill>
                <a:latin typeface="+mj-lt"/>
              </a:rPr>
              <a:t>AmeriCorps Requirements</a:t>
            </a:r>
            <a:r>
              <a:rPr lang="en-US" sz="2400" dirty="0" smtClean="0">
                <a:solidFill>
                  <a:srgbClr val="0066CC"/>
                </a:solidFill>
                <a:latin typeface="+mj-lt"/>
                <a:sym typeface="Wingdings" panose="05000000000000000000" pitchFamily="2" charset="2"/>
              </a:rPr>
              <a:t></a:t>
            </a:r>
            <a:endParaRPr lang="en-US" sz="2400" dirty="0" smtClean="0">
              <a:solidFill>
                <a:srgbClr val="0066CC"/>
              </a:solidFill>
              <a:latin typeface="+mj-lt"/>
            </a:endParaRPr>
          </a:p>
          <a:p>
            <a:pPr marL="342900" indent="-342900">
              <a:buFont typeface="Arial" panose="020B0604020202020204" pitchFamily="34" charset="0"/>
              <a:buChar char="•"/>
              <a:defRPr/>
            </a:pPr>
            <a:r>
              <a:rPr lang="en-US" sz="2400" dirty="0" smtClean="0">
                <a:solidFill>
                  <a:srgbClr val="0066CC"/>
                </a:solidFill>
                <a:latin typeface="+mj-lt"/>
              </a:rPr>
              <a:t>CV AmeriCorps Program – Specific Documents</a:t>
            </a:r>
          </a:p>
          <a:p>
            <a:pPr marL="342900" indent="-342900">
              <a:buFont typeface="Arial" panose="020B0604020202020204" pitchFamily="34" charset="0"/>
              <a:buChar char="•"/>
              <a:defRPr/>
            </a:pPr>
            <a:r>
              <a:rPr lang="en-US" sz="2400" dirty="0" smtClean="0">
                <a:solidFill>
                  <a:srgbClr val="0066CC"/>
                </a:solidFill>
                <a:latin typeface="+mj-lt"/>
              </a:rPr>
              <a:t>CV Contract “Exhibit D”</a:t>
            </a:r>
            <a:endParaRPr lang="en-US" sz="2400" dirty="0">
              <a:solidFill>
                <a:srgbClr val="0066CC"/>
              </a:solidFill>
              <a:latin typeface="+mj-lt"/>
            </a:endParaRPr>
          </a:p>
          <a:p>
            <a:pPr marL="342900" indent="-342900">
              <a:buFont typeface="Arial" panose="020B0604020202020204" pitchFamily="34" charset="0"/>
              <a:buChar char="•"/>
              <a:defRPr/>
            </a:pPr>
            <a:r>
              <a:rPr lang="en-US" sz="2400" dirty="0">
                <a:solidFill>
                  <a:srgbClr val="0066CC"/>
                </a:solidFill>
                <a:latin typeface="+mj-lt"/>
              </a:rPr>
              <a:t>Written Guidance/Memos</a:t>
            </a:r>
          </a:p>
          <a:p>
            <a:pPr marL="342900" indent="-342900">
              <a:buFont typeface="Arial" panose="020B0604020202020204" pitchFamily="34" charset="0"/>
              <a:buChar char="•"/>
              <a:defRPr/>
            </a:pPr>
            <a:r>
              <a:rPr lang="en-US" sz="2400" dirty="0">
                <a:solidFill>
                  <a:srgbClr val="0066CC"/>
                </a:solidFill>
                <a:latin typeface="+mj-lt"/>
              </a:rPr>
              <a:t>Transition Plans for All Key </a:t>
            </a:r>
            <a:r>
              <a:rPr lang="en-US" sz="2400" dirty="0" smtClean="0">
                <a:solidFill>
                  <a:srgbClr val="0066CC"/>
                </a:solidFill>
                <a:latin typeface="+mj-lt"/>
              </a:rPr>
              <a:t>AmeriCorps</a:t>
            </a:r>
            <a:endParaRPr lang="en-US" sz="2400" dirty="0">
              <a:solidFill>
                <a:srgbClr val="0066CC"/>
              </a:solidFill>
              <a:latin typeface="+mj-lt"/>
            </a:endParaRPr>
          </a:p>
          <a:p>
            <a:pPr>
              <a:tabLst>
                <a:tab pos="336550" algn="l"/>
              </a:tabLst>
              <a:defRPr/>
            </a:pPr>
            <a:r>
              <a:rPr lang="en-US" sz="2400" dirty="0">
                <a:solidFill>
                  <a:srgbClr val="0066CC"/>
                </a:solidFill>
                <a:latin typeface="+mj-lt"/>
              </a:rPr>
              <a:t>	Staff Positions</a:t>
            </a:r>
          </a:p>
          <a:p>
            <a:pPr marL="331788" indent="-331788">
              <a:buFont typeface="Arial" panose="020B0604020202020204" pitchFamily="34" charset="0"/>
              <a:buChar char="•"/>
              <a:defRPr/>
            </a:pPr>
            <a:r>
              <a:rPr lang="en-US" sz="2400" dirty="0">
                <a:solidFill>
                  <a:srgbClr val="0066CC"/>
                </a:solidFill>
                <a:latin typeface="+mj-lt"/>
              </a:rPr>
              <a:t>Host Organization Requirements </a:t>
            </a:r>
            <a:endParaRPr lang="en-US" sz="2400" dirty="0" smtClean="0">
              <a:solidFill>
                <a:srgbClr val="0066CC"/>
              </a:solidFill>
              <a:latin typeface="+mj-lt"/>
            </a:endParaRPr>
          </a:p>
          <a:p>
            <a:pPr marL="331788" indent="-331788">
              <a:buFont typeface="Arial" panose="020B0604020202020204" pitchFamily="34" charset="0"/>
              <a:buChar char="•"/>
              <a:defRPr/>
            </a:pPr>
            <a:r>
              <a:rPr lang="en-US" sz="2400" dirty="0" smtClean="0">
                <a:solidFill>
                  <a:srgbClr val="0066CC"/>
                </a:solidFill>
                <a:latin typeface="+mj-lt"/>
              </a:rPr>
              <a:t>Member Management Forms/Checklists….</a:t>
            </a:r>
            <a:endParaRPr lang="en-US" sz="2400" dirty="0">
              <a:solidFill>
                <a:srgbClr val="0066CC"/>
              </a:solidFill>
              <a:latin typeface="+mj-lt"/>
            </a:endParaRPr>
          </a:p>
        </p:txBody>
      </p:sp>
    </p:spTree>
    <p:extLst>
      <p:ext uri="{BB962C8B-B14F-4D97-AF65-F5344CB8AC3E}">
        <p14:creationId xmlns:p14="http://schemas.microsoft.com/office/powerpoint/2010/main" val="11351863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dmoore\Desktop\pattern for grap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0" y="-1"/>
            <a:ext cx="9144000" cy="1221229"/>
          </a:xfrm>
          <a:prstGeom prst="rtTriangle">
            <a:avLst/>
          </a:prstGeom>
          <a:noFill/>
          <a:extLst>
            <a:ext uri="{909E8E84-426E-40DD-AFC4-6F175D3DCCD1}">
              <a14:hiddenFill xmlns:a14="http://schemas.microsoft.com/office/drawing/2010/main">
                <a:solidFill>
                  <a:srgbClr val="FFFFFF"/>
                </a:solidFill>
              </a14:hiddenFill>
            </a:ext>
          </a:extLst>
        </p:spPr>
      </p:pic>
      <p:pic>
        <p:nvPicPr>
          <p:cNvPr id="3" name="Picture 2" descr="C:\Users\dmoore\Desktop\pattern for graph.PNG"/>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228114" cy="1221230"/>
          </a:xfrm>
          <a:prstGeom prst="rtTriangle">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477825" y="6215352"/>
            <a:ext cx="8272463" cy="369332"/>
          </a:xfrm>
          <a:prstGeom prst="rect">
            <a:avLst/>
          </a:prstGeom>
          <a:noFill/>
        </p:spPr>
        <p:txBody>
          <a:bodyPr wrap="square" rtlCol="0">
            <a:spAutoFit/>
          </a:bodyPr>
          <a:lstStyle/>
          <a:p>
            <a:pPr algn="ctr"/>
            <a:r>
              <a:rPr lang="en-US" dirty="0" smtClean="0">
                <a:solidFill>
                  <a:schemeClr val="tx2">
                    <a:lumMod val="75000"/>
                  </a:schemeClr>
                </a:solidFill>
                <a:latin typeface="Tw Cen MT" panose="020B0602020104020603" pitchFamily="34" charset="0"/>
              </a:rPr>
              <a:t>AmeriCorps Grantee Training Conference 2017</a:t>
            </a:r>
            <a:endParaRPr lang="en-US" dirty="0">
              <a:solidFill>
                <a:schemeClr val="tx2">
                  <a:lumMod val="75000"/>
                </a:schemeClr>
              </a:solidFill>
              <a:latin typeface="Tw Cen MT" panose="020B0602020104020603" pitchFamily="34" charset="0"/>
            </a:endParaRPr>
          </a:p>
        </p:txBody>
      </p:sp>
      <p:pic>
        <p:nvPicPr>
          <p:cNvPr id="14" name="Picture 2" descr="C:\Users\dmoore\Desktop\Cncs-logo_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19574" y="5978252"/>
            <a:ext cx="1367891" cy="60643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ome\California Volunteers\_CSC\External Affairs Department\Communications Unit\Logos\AMC\AmeriCorpsCALIFORNIA.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10632" y="49753"/>
            <a:ext cx="1121723" cy="112172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ome\California Volunteers\_CSC\External Affairs Department\Communications Unit\Logos\Without Office of the Governor\CV_Horizontal_Color.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473429"/>
            <a:ext cx="3453226" cy="438194"/>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838200" y="1524000"/>
            <a:ext cx="7912088" cy="707886"/>
          </a:xfrm>
          <a:prstGeom prst="rect">
            <a:avLst/>
          </a:prstGeom>
        </p:spPr>
        <p:txBody>
          <a:bodyPr wrap="square">
            <a:spAutoFit/>
          </a:bodyPr>
          <a:lstStyle/>
          <a:p>
            <a:pPr algn="ctr">
              <a:defRPr/>
            </a:pPr>
            <a:r>
              <a:rPr lang="en-US" sz="4000" dirty="0" smtClean="0">
                <a:solidFill>
                  <a:srgbClr val="0066CC"/>
                </a:solidFill>
                <a:latin typeface="+mj-lt"/>
              </a:rPr>
              <a:t>Technology for AmeriCorps Program</a:t>
            </a:r>
            <a:endParaRPr lang="en-US" sz="4000" dirty="0">
              <a:solidFill>
                <a:srgbClr val="0066CC"/>
              </a:solidFill>
              <a:latin typeface="+mj-lt"/>
            </a:endParaRPr>
          </a:p>
        </p:txBody>
      </p:sp>
      <p:sp>
        <p:nvSpPr>
          <p:cNvPr id="9" name="Rectangle 8"/>
          <p:cNvSpPr/>
          <p:nvPr/>
        </p:nvSpPr>
        <p:spPr>
          <a:xfrm>
            <a:off x="1667493" y="2590800"/>
            <a:ext cx="6629400" cy="2677656"/>
          </a:xfrm>
          <a:prstGeom prst="rect">
            <a:avLst/>
          </a:prstGeom>
        </p:spPr>
        <p:txBody>
          <a:bodyPr>
            <a:spAutoFit/>
          </a:bodyPr>
          <a:lstStyle/>
          <a:p>
            <a:pPr marL="342900" indent="-342900">
              <a:buFont typeface="Arial" panose="020B0604020202020204" pitchFamily="34" charset="0"/>
              <a:buChar char="•"/>
              <a:defRPr/>
            </a:pPr>
            <a:r>
              <a:rPr lang="en-US" sz="2800" dirty="0">
                <a:solidFill>
                  <a:srgbClr val="0066CC"/>
                </a:solidFill>
                <a:latin typeface="+mj-lt"/>
              </a:rPr>
              <a:t>Computer Hard/Software</a:t>
            </a:r>
          </a:p>
          <a:p>
            <a:pPr marL="342900" indent="-342900">
              <a:buFont typeface="Arial" panose="020B0604020202020204" pitchFamily="34" charset="0"/>
              <a:buChar char="•"/>
              <a:defRPr/>
            </a:pPr>
            <a:r>
              <a:rPr lang="en-US" sz="2800" dirty="0">
                <a:solidFill>
                  <a:srgbClr val="0066CC"/>
                </a:solidFill>
                <a:latin typeface="+mj-lt"/>
              </a:rPr>
              <a:t>Phone/Email Protocols</a:t>
            </a:r>
          </a:p>
          <a:p>
            <a:pPr marL="342900" indent="-342900">
              <a:buFont typeface="Arial" panose="020B0604020202020204" pitchFamily="34" charset="0"/>
              <a:buChar char="•"/>
              <a:defRPr/>
            </a:pPr>
            <a:r>
              <a:rPr lang="en-US" sz="2800" dirty="0">
                <a:solidFill>
                  <a:srgbClr val="0066CC"/>
                </a:solidFill>
                <a:latin typeface="+mj-lt"/>
              </a:rPr>
              <a:t>Cell Phone Usage/Policies</a:t>
            </a:r>
          </a:p>
          <a:p>
            <a:pPr marL="342900" indent="-342900">
              <a:buFont typeface="Arial" panose="020B0604020202020204" pitchFamily="34" charset="0"/>
              <a:buChar char="•"/>
              <a:defRPr/>
            </a:pPr>
            <a:r>
              <a:rPr lang="en-US" sz="2800" dirty="0">
                <a:solidFill>
                  <a:srgbClr val="0066CC"/>
                </a:solidFill>
                <a:latin typeface="+mj-lt"/>
              </a:rPr>
              <a:t>Website</a:t>
            </a:r>
          </a:p>
          <a:p>
            <a:pPr marL="342900" indent="-342900">
              <a:buFont typeface="Arial" panose="020B0604020202020204" pitchFamily="34" charset="0"/>
              <a:buChar char="•"/>
              <a:defRPr/>
            </a:pPr>
            <a:r>
              <a:rPr lang="en-US" sz="2800" dirty="0">
                <a:solidFill>
                  <a:srgbClr val="0066CC"/>
                </a:solidFill>
                <a:latin typeface="+mj-lt"/>
              </a:rPr>
              <a:t>Social Network Connections</a:t>
            </a:r>
          </a:p>
          <a:p>
            <a:pPr marL="342900" indent="-342900">
              <a:buFont typeface="Arial" panose="020B0604020202020204" pitchFamily="34" charset="0"/>
              <a:buChar char="•"/>
              <a:defRPr/>
            </a:pPr>
            <a:r>
              <a:rPr lang="en-US" sz="2800" dirty="0">
                <a:solidFill>
                  <a:srgbClr val="0066CC"/>
                </a:solidFill>
                <a:latin typeface="+mj-lt"/>
              </a:rPr>
              <a:t>Support Equipment</a:t>
            </a:r>
          </a:p>
        </p:txBody>
      </p:sp>
    </p:spTree>
    <p:extLst>
      <p:ext uri="{BB962C8B-B14F-4D97-AF65-F5344CB8AC3E}">
        <p14:creationId xmlns:p14="http://schemas.microsoft.com/office/powerpoint/2010/main" val="11351863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dmoore\Desktop\pattern for grap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0" y="-1"/>
            <a:ext cx="9144000" cy="1221229"/>
          </a:xfrm>
          <a:prstGeom prst="rtTriangle">
            <a:avLst/>
          </a:prstGeom>
          <a:noFill/>
          <a:extLst>
            <a:ext uri="{909E8E84-426E-40DD-AFC4-6F175D3DCCD1}">
              <a14:hiddenFill xmlns:a14="http://schemas.microsoft.com/office/drawing/2010/main">
                <a:solidFill>
                  <a:srgbClr val="FFFFFF"/>
                </a:solidFill>
              </a14:hiddenFill>
            </a:ext>
          </a:extLst>
        </p:spPr>
      </p:pic>
      <p:pic>
        <p:nvPicPr>
          <p:cNvPr id="3" name="Picture 2" descr="C:\Users\dmoore\Desktop\pattern for graph.PNG"/>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228114" cy="1221230"/>
          </a:xfrm>
          <a:prstGeom prst="rtTriangle">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477825" y="6215352"/>
            <a:ext cx="8272463" cy="369332"/>
          </a:xfrm>
          <a:prstGeom prst="rect">
            <a:avLst/>
          </a:prstGeom>
          <a:noFill/>
        </p:spPr>
        <p:txBody>
          <a:bodyPr wrap="square" rtlCol="0">
            <a:spAutoFit/>
          </a:bodyPr>
          <a:lstStyle/>
          <a:p>
            <a:pPr algn="ctr"/>
            <a:r>
              <a:rPr lang="en-US" dirty="0" smtClean="0">
                <a:solidFill>
                  <a:schemeClr val="tx2">
                    <a:lumMod val="75000"/>
                  </a:schemeClr>
                </a:solidFill>
                <a:latin typeface="Tw Cen MT" panose="020B0602020104020603" pitchFamily="34" charset="0"/>
              </a:rPr>
              <a:t>AmeriCorps Grantee Training Conference 2017</a:t>
            </a:r>
            <a:endParaRPr lang="en-US" dirty="0">
              <a:solidFill>
                <a:schemeClr val="tx2">
                  <a:lumMod val="75000"/>
                </a:schemeClr>
              </a:solidFill>
              <a:latin typeface="Tw Cen MT" panose="020B0602020104020603" pitchFamily="34" charset="0"/>
            </a:endParaRPr>
          </a:p>
        </p:txBody>
      </p:sp>
      <p:pic>
        <p:nvPicPr>
          <p:cNvPr id="14" name="Picture 2" descr="C:\Users\dmoore\Desktop\Cncs-logo_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19574" y="5978252"/>
            <a:ext cx="1367891" cy="60643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ome\California Volunteers\_CSC\External Affairs Department\Communications Unit\Logos\AMC\AmeriCorpsCALIFORNIA.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10632" y="49753"/>
            <a:ext cx="1121723" cy="112172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ome\California Volunteers\_CSC\External Affairs Department\Communications Unit\Logos\Without Office of the Governor\CV_Horizontal_Color.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473429"/>
            <a:ext cx="3453226" cy="438194"/>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398174" y="1295400"/>
            <a:ext cx="6096000" cy="708025"/>
          </a:xfrm>
          <a:prstGeom prst="rect">
            <a:avLst/>
          </a:prstGeom>
        </p:spPr>
        <p:txBody>
          <a:bodyPr>
            <a:spAutoFit/>
          </a:bodyPr>
          <a:lstStyle/>
          <a:p>
            <a:pPr algn="ctr">
              <a:defRPr/>
            </a:pPr>
            <a:r>
              <a:rPr lang="en-US" sz="4000" dirty="0" smtClean="0">
                <a:solidFill>
                  <a:srgbClr val="0066CC"/>
                </a:solidFill>
                <a:latin typeface="+mj-lt"/>
              </a:rPr>
              <a:t>Recordkeeping &amp; Sharing</a:t>
            </a:r>
            <a:endParaRPr lang="en-US" sz="4000" dirty="0">
              <a:solidFill>
                <a:srgbClr val="0066CC"/>
              </a:solidFill>
              <a:latin typeface="+mj-lt"/>
            </a:endParaRPr>
          </a:p>
        </p:txBody>
      </p:sp>
      <p:sp>
        <p:nvSpPr>
          <p:cNvPr id="9" name="Rectangle 8"/>
          <p:cNvSpPr/>
          <p:nvPr/>
        </p:nvSpPr>
        <p:spPr>
          <a:xfrm>
            <a:off x="762000" y="2070806"/>
            <a:ext cx="7988288" cy="3970318"/>
          </a:xfrm>
          <a:prstGeom prst="rect">
            <a:avLst/>
          </a:prstGeom>
        </p:spPr>
        <p:txBody>
          <a:bodyPr wrap="square">
            <a:spAutoFit/>
          </a:bodyPr>
          <a:lstStyle/>
          <a:p>
            <a:pPr marL="342900" indent="-342900">
              <a:buFont typeface="Arial" panose="020B0604020202020204" pitchFamily="34" charset="0"/>
              <a:buChar char="•"/>
              <a:defRPr/>
            </a:pPr>
            <a:r>
              <a:rPr lang="en-US" sz="2800" dirty="0">
                <a:solidFill>
                  <a:srgbClr val="0066CC"/>
                </a:solidFill>
                <a:latin typeface="+mj-lt"/>
              </a:rPr>
              <a:t>CV Contract </a:t>
            </a:r>
            <a:r>
              <a:rPr lang="en-US" sz="2800" dirty="0" smtClean="0">
                <a:solidFill>
                  <a:srgbClr val="0066CC"/>
                </a:solidFill>
                <a:latin typeface="+mj-lt"/>
              </a:rPr>
              <a:t>Requirements</a:t>
            </a:r>
          </a:p>
          <a:p>
            <a:pPr marL="914400" lvl="1" indent="-457200">
              <a:buFontTx/>
              <a:buChar char="-"/>
              <a:defRPr/>
            </a:pPr>
            <a:r>
              <a:rPr lang="en-US" sz="2800" dirty="0" smtClean="0">
                <a:solidFill>
                  <a:srgbClr val="0066CC"/>
                </a:solidFill>
                <a:latin typeface="+mj-lt"/>
              </a:rPr>
              <a:t>Eligibility</a:t>
            </a:r>
          </a:p>
          <a:p>
            <a:pPr marL="914400" lvl="1" indent="-457200">
              <a:buFontTx/>
              <a:buChar char="-"/>
              <a:defRPr/>
            </a:pPr>
            <a:r>
              <a:rPr lang="en-US" sz="2800" dirty="0" smtClean="0">
                <a:solidFill>
                  <a:srgbClr val="0066CC"/>
                </a:solidFill>
                <a:latin typeface="+mj-lt"/>
              </a:rPr>
              <a:t>Background Checks</a:t>
            </a:r>
          </a:p>
          <a:p>
            <a:pPr marL="914400" lvl="1" indent="-457200">
              <a:buFontTx/>
              <a:buChar char="-"/>
              <a:defRPr/>
            </a:pPr>
            <a:r>
              <a:rPr lang="en-US" sz="2800" dirty="0" smtClean="0">
                <a:solidFill>
                  <a:srgbClr val="0066CC"/>
                </a:solidFill>
                <a:latin typeface="+mj-lt"/>
              </a:rPr>
              <a:t>Member/Staff Records</a:t>
            </a:r>
            <a:endParaRPr lang="en-US" sz="2800" dirty="0">
              <a:solidFill>
                <a:srgbClr val="0066CC"/>
              </a:solidFill>
              <a:latin typeface="+mj-lt"/>
            </a:endParaRPr>
          </a:p>
          <a:p>
            <a:pPr marL="342900" indent="-342900">
              <a:buFont typeface="Arial" panose="020B0604020202020204" pitchFamily="34" charset="0"/>
              <a:buChar char="•"/>
              <a:defRPr/>
            </a:pPr>
            <a:r>
              <a:rPr lang="en-US" sz="2800" dirty="0">
                <a:solidFill>
                  <a:srgbClr val="0066CC"/>
                </a:solidFill>
                <a:latin typeface="+mj-lt"/>
              </a:rPr>
              <a:t>System for </a:t>
            </a:r>
            <a:r>
              <a:rPr lang="en-US" sz="2800" dirty="0" smtClean="0">
                <a:solidFill>
                  <a:srgbClr val="0066CC"/>
                </a:solidFill>
                <a:latin typeface="+mj-lt"/>
              </a:rPr>
              <a:t>Member/Staff Records</a:t>
            </a:r>
          </a:p>
          <a:p>
            <a:pPr marL="342900" indent="-342900">
              <a:buFont typeface="Arial" panose="020B0604020202020204" pitchFamily="34" charset="0"/>
              <a:buChar char="•"/>
              <a:defRPr/>
            </a:pPr>
            <a:r>
              <a:rPr lang="en-US" sz="2800" dirty="0" smtClean="0">
                <a:solidFill>
                  <a:srgbClr val="0066CC"/>
                </a:solidFill>
                <a:latin typeface="+mj-lt"/>
              </a:rPr>
              <a:t>Sharing Key Contractual Items</a:t>
            </a:r>
          </a:p>
          <a:p>
            <a:pPr marL="914400" lvl="1" indent="-457200">
              <a:buFontTx/>
              <a:buChar char="-"/>
              <a:defRPr/>
            </a:pPr>
            <a:r>
              <a:rPr lang="en-US" sz="2800" dirty="0" smtClean="0">
                <a:solidFill>
                  <a:srgbClr val="0066CC"/>
                </a:solidFill>
                <a:latin typeface="+mj-lt"/>
              </a:rPr>
              <a:t>AmeriCorps Program Design Elements</a:t>
            </a:r>
          </a:p>
          <a:p>
            <a:pPr lvl="1">
              <a:defRPr/>
            </a:pPr>
            <a:r>
              <a:rPr lang="en-US" sz="2800" dirty="0">
                <a:solidFill>
                  <a:srgbClr val="0066CC"/>
                </a:solidFill>
                <a:latin typeface="+mj-lt"/>
              </a:rPr>
              <a:t>	</a:t>
            </a:r>
            <a:r>
              <a:rPr lang="en-US" sz="2800" dirty="0" smtClean="0">
                <a:solidFill>
                  <a:srgbClr val="0066CC"/>
                </a:solidFill>
                <a:latin typeface="+mj-lt"/>
              </a:rPr>
              <a:t>(Program Narrative, budget, diagram, &amp; PMWs)</a:t>
            </a:r>
          </a:p>
          <a:p>
            <a:pPr marL="342900" indent="-342900">
              <a:buFont typeface="Arial" panose="020B0604020202020204" pitchFamily="34" charset="0"/>
              <a:buChar char="•"/>
              <a:defRPr/>
            </a:pPr>
            <a:r>
              <a:rPr lang="en-US" sz="2800" dirty="0" smtClean="0">
                <a:solidFill>
                  <a:srgbClr val="0066CC"/>
                </a:solidFill>
                <a:latin typeface="+mj-lt"/>
              </a:rPr>
              <a:t>Storage – Contract requirements</a:t>
            </a:r>
            <a:endParaRPr lang="en-US" sz="2800" dirty="0">
              <a:solidFill>
                <a:srgbClr val="0066CC"/>
              </a:solidFill>
              <a:latin typeface="+mj-lt"/>
            </a:endParaRPr>
          </a:p>
        </p:txBody>
      </p:sp>
    </p:spTree>
    <p:extLst>
      <p:ext uri="{BB962C8B-B14F-4D97-AF65-F5344CB8AC3E}">
        <p14:creationId xmlns:p14="http://schemas.microsoft.com/office/powerpoint/2010/main" val="11351863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dmoore\Desktop\pattern for grap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0" y="-1"/>
            <a:ext cx="9144000" cy="1221229"/>
          </a:xfrm>
          <a:prstGeom prst="rtTriangle">
            <a:avLst/>
          </a:prstGeom>
          <a:noFill/>
          <a:extLst>
            <a:ext uri="{909E8E84-426E-40DD-AFC4-6F175D3DCCD1}">
              <a14:hiddenFill xmlns:a14="http://schemas.microsoft.com/office/drawing/2010/main">
                <a:solidFill>
                  <a:srgbClr val="FFFFFF"/>
                </a:solidFill>
              </a14:hiddenFill>
            </a:ext>
          </a:extLst>
        </p:spPr>
      </p:pic>
      <p:pic>
        <p:nvPicPr>
          <p:cNvPr id="3" name="Picture 2" descr="C:\Users\dmoore\Desktop\pattern for graph.PNG"/>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228114" cy="1221230"/>
          </a:xfrm>
          <a:prstGeom prst="rtTriangle">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477825" y="6215352"/>
            <a:ext cx="8272463" cy="369332"/>
          </a:xfrm>
          <a:prstGeom prst="rect">
            <a:avLst/>
          </a:prstGeom>
          <a:noFill/>
        </p:spPr>
        <p:txBody>
          <a:bodyPr wrap="square" rtlCol="0">
            <a:spAutoFit/>
          </a:bodyPr>
          <a:lstStyle/>
          <a:p>
            <a:pPr algn="ctr"/>
            <a:r>
              <a:rPr lang="en-US" dirty="0" smtClean="0">
                <a:solidFill>
                  <a:schemeClr val="tx2">
                    <a:lumMod val="75000"/>
                  </a:schemeClr>
                </a:solidFill>
                <a:latin typeface="Tw Cen MT" panose="020B0602020104020603" pitchFamily="34" charset="0"/>
              </a:rPr>
              <a:t>AmeriCorps Grantee Training Conference 2017</a:t>
            </a:r>
            <a:endParaRPr lang="en-US" dirty="0">
              <a:solidFill>
                <a:schemeClr val="tx2">
                  <a:lumMod val="75000"/>
                </a:schemeClr>
              </a:solidFill>
              <a:latin typeface="Tw Cen MT" panose="020B0602020104020603" pitchFamily="34" charset="0"/>
            </a:endParaRPr>
          </a:p>
        </p:txBody>
      </p:sp>
      <p:pic>
        <p:nvPicPr>
          <p:cNvPr id="14" name="Picture 2" descr="C:\Users\dmoore\Desktop\Cncs-logo_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19574" y="5978252"/>
            <a:ext cx="1367891" cy="60643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ome\California Volunteers\_CSC\External Affairs Department\Communications Unit\Logos\AMC\AmeriCorpsCALIFORNIA.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10632" y="49753"/>
            <a:ext cx="1121723" cy="112172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ome\California Volunteers\_CSC\External Affairs Department\Communications Unit\Logos\Without Office of the Governor\CV_Horizontal_Color.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473429"/>
            <a:ext cx="3453226" cy="438194"/>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524000" y="1320126"/>
            <a:ext cx="6172200" cy="1322387"/>
          </a:xfrm>
          <a:prstGeom prst="rect">
            <a:avLst/>
          </a:prstGeom>
        </p:spPr>
        <p:txBody>
          <a:bodyPr>
            <a:spAutoFit/>
          </a:bodyPr>
          <a:lstStyle/>
          <a:p>
            <a:pPr algn="ctr">
              <a:defRPr/>
            </a:pPr>
            <a:r>
              <a:rPr lang="en-US" sz="4000" dirty="0">
                <a:solidFill>
                  <a:srgbClr val="0066CC"/>
                </a:solidFill>
                <a:latin typeface="+mj-lt"/>
              </a:rPr>
              <a:t>Performance Measurement/Reporting </a:t>
            </a:r>
          </a:p>
        </p:txBody>
      </p:sp>
      <p:sp>
        <p:nvSpPr>
          <p:cNvPr id="9" name="Rectangle 8"/>
          <p:cNvSpPr/>
          <p:nvPr/>
        </p:nvSpPr>
        <p:spPr>
          <a:xfrm>
            <a:off x="1295400" y="2819399"/>
            <a:ext cx="5690774" cy="2246769"/>
          </a:xfrm>
          <a:prstGeom prst="rect">
            <a:avLst/>
          </a:prstGeom>
        </p:spPr>
        <p:txBody>
          <a:bodyPr wrap="square">
            <a:spAutoFit/>
          </a:bodyPr>
          <a:lstStyle/>
          <a:p>
            <a:pPr marL="342900" indent="-342900">
              <a:buFont typeface="Arial" panose="020B0604020202020204" pitchFamily="34" charset="0"/>
              <a:buChar char="•"/>
              <a:defRPr/>
            </a:pPr>
            <a:r>
              <a:rPr lang="en-US" sz="2800" dirty="0">
                <a:solidFill>
                  <a:srgbClr val="0066CC"/>
                </a:solidFill>
                <a:latin typeface="+mj-lt"/>
              </a:rPr>
              <a:t>CV Contract Requirements</a:t>
            </a:r>
          </a:p>
          <a:p>
            <a:pPr marL="342900" indent="-342900">
              <a:buFont typeface="Arial" panose="020B0604020202020204" pitchFamily="34" charset="0"/>
              <a:buChar char="•"/>
              <a:defRPr/>
            </a:pPr>
            <a:r>
              <a:rPr lang="en-US" sz="2800" dirty="0">
                <a:solidFill>
                  <a:srgbClr val="0066CC"/>
                </a:solidFill>
                <a:latin typeface="+mj-lt"/>
              </a:rPr>
              <a:t>Data </a:t>
            </a:r>
            <a:r>
              <a:rPr lang="en-US" sz="2800" dirty="0" smtClean="0">
                <a:solidFill>
                  <a:srgbClr val="0066CC"/>
                </a:solidFill>
                <a:latin typeface="+mj-lt"/>
              </a:rPr>
              <a:t>Collection Processes/PMWs</a:t>
            </a:r>
            <a:endParaRPr lang="en-US" sz="2800" dirty="0">
              <a:solidFill>
                <a:srgbClr val="0066CC"/>
              </a:solidFill>
              <a:latin typeface="+mj-lt"/>
            </a:endParaRPr>
          </a:p>
          <a:p>
            <a:pPr marL="342900" indent="-342900">
              <a:buFont typeface="Arial" panose="020B0604020202020204" pitchFamily="34" charset="0"/>
              <a:buChar char="•"/>
              <a:defRPr/>
            </a:pPr>
            <a:r>
              <a:rPr lang="en-US" sz="2800" dirty="0" smtClean="0">
                <a:solidFill>
                  <a:srgbClr val="0066CC"/>
                </a:solidFill>
                <a:latin typeface="+mj-lt"/>
              </a:rPr>
              <a:t>Staff/Member </a:t>
            </a:r>
            <a:r>
              <a:rPr lang="en-US" sz="2800" dirty="0">
                <a:solidFill>
                  <a:srgbClr val="0066CC"/>
                </a:solidFill>
                <a:latin typeface="+mj-lt"/>
              </a:rPr>
              <a:t>Responsibilities</a:t>
            </a:r>
          </a:p>
          <a:p>
            <a:pPr marL="342900" indent="-342900">
              <a:buFont typeface="Arial" panose="020B0604020202020204" pitchFamily="34" charset="0"/>
              <a:buChar char="•"/>
              <a:defRPr/>
            </a:pPr>
            <a:r>
              <a:rPr lang="en-US" sz="2800" dirty="0" smtClean="0">
                <a:solidFill>
                  <a:srgbClr val="0066CC"/>
                </a:solidFill>
                <a:latin typeface="+mj-lt"/>
              </a:rPr>
              <a:t>Telling </a:t>
            </a:r>
            <a:r>
              <a:rPr lang="en-US" sz="2800" dirty="0">
                <a:solidFill>
                  <a:srgbClr val="0066CC"/>
                </a:solidFill>
                <a:latin typeface="+mj-lt"/>
              </a:rPr>
              <a:t>Your Story</a:t>
            </a:r>
          </a:p>
          <a:p>
            <a:pPr marL="342900" indent="-342900">
              <a:buFont typeface="Arial" panose="020B0604020202020204" pitchFamily="34" charset="0"/>
              <a:buChar char="•"/>
              <a:defRPr/>
            </a:pPr>
            <a:r>
              <a:rPr lang="en-US" sz="2800" dirty="0">
                <a:solidFill>
                  <a:srgbClr val="0066CC"/>
                </a:solidFill>
                <a:latin typeface="+mj-lt"/>
              </a:rPr>
              <a:t>Continuation/Re-Compete Apps</a:t>
            </a:r>
          </a:p>
        </p:txBody>
      </p:sp>
    </p:spTree>
    <p:extLst>
      <p:ext uri="{BB962C8B-B14F-4D97-AF65-F5344CB8AC3E}">
        <p14:creationId xmlns:p14="http://schemas.microsoft.com/office/powerpoint/2010/main" val="11351863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468</TotalTime>
  <Words>1797</Words>
  <Application>Microsoft Office PowerPoint</Application>
  <PresentationFormat>On-screen Show (4:3)</PresentationFormat>
  <Paragraphs>236</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Knowledge Transfer &amp;  Leadership Transition Practices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Office of the Governor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Presenter Name Presenter Title</dc:title>
  <dc:creator>Dylan Moore</dc:creator>
  <cp:lastModifiedBy>eaguero</cp:lastModifiedBy>
  <cp:revision>49</cp:revision>
  <dcterms:created xsi:type="dcterms:W3CDTF">2017-06-07T16:09:11Z</dcterms:created>
  <dcterms:modified xsi:type="dcterms:W3CDTF">2017-07-13T17:12:30Z</dcterms:modified>
</cp:coreProperties>
</file>