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258" r:id="rId5"/>
    <p:sldId id="256" r:id="rId6"/>
    <p:sldId id="266"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14" r:id="rId31"/>
    <p:sldId id="33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59" autoAdjust="0"/>
    <p:restoredTop sz="90554" autoAdjust="0"/>
  </p:normalViewPr>
  <p:slideViewPr>
    <p:cSldViewPr snapToGrid="0">
      <p:cViewPr varScale="1">
        <p:scale>
          <a:sx n="84" d="100"/>
          <a:sy n="84" d="100"/>
        </p:scale>
        <p:origin x="11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16787037-E614-42CF-9063-49EE7145C522}" type="datetimeFigureOut">
              <a:rPr lang="en-US" smtClean="0"/>
              <a:pPr/>
              <a:t>9/20/2022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A203B6E3-0E51-484B-8EAC-F2244807C0ED}" type="slidenum">
              <a:rPr lang="en-US" smtClean="0"/>
              <a:pPr/>
              <a:t>‹#›</a:t>
            </a:fld>
            <a:endParaRPr lang="en-US" dirty="0"/>
          </a:p>
        </p:txBody>
      </p:sp>
    </p:spTree>
    <p:extLst>
      <p:ext uri="{BB962C8B-B14F-4D97-AF65-F5344CB8AC3E}">
        <p14:creationId xmlns:p14="http://schemas.microsoft.com/office/powerpoint/2010/main" val="1767649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400" b="1" spc="-5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accent5">
                    <a:lumMod val="75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791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666049"/>
            <a:ext cx="10058400" cy="857952"/>
          </a:xfrm>
        </p:spPr>
        <p:txBody>
          <a:bodyPr>
            <a:normAutofit/>
          </a:bodyPr>
          <a:lstStyle>
            <a:lvl1pPr marL="0">
              <a:defRPr sz="50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1097280" y="1889277"/>
            <a:ext cx="10058400" cy="4023360"/>
          </a:xfrm>
        </p:spPr>
        <p:txBody>
          <a:bodyPr/>
          <a:lstStyle>
            <a:lvl1pPr>
              <a:lnSpc>
                <a:spcPct val="100000"/>
              </a:lnSpc>
              <a:spcBef>
                <a:spcPts val="600"/>
              </a:spcBef>
              <a:spcAft>
                <a:spcPts val="600"/>
              </a:spcAft>
              <a:defRPr baseline="0">
                <a:solidFill>
                  <a:schemeClr val="tx1"/>
                </a:solidFill>
              </a:defRPr>
            </a:lvl1pPr>
            <a:lvl2pPr marL="384048" indent="-182880">
              <a:lnSpc>
                <a:spcPct val="100000"/>
              </a:lnSpc>
              <a:spcBef>
                <a:spcPts val="600"/>
              </a:spcBef>
              <a:spcAft>
                <a:spcPts val="600"/>
              </a:spcAft>
              <a:buFont typeface="Wingdings" panose="05000000000000000000" pitchFamily="2" charset="2"/>
              <a:buChar char="§"/>
              <a:defRPr baseline="0">
                <a:solidFill>
                  <a:schemeClr val="tx1"/>
                </a:solidFill>
              </a:defRPr>
            </a:lvl2pPr>
            <a:lvl3pPr>
              <a:lnSpc>
                <a:spcPct val="100000"/>
              </a:lnSpc>
              <a:spcBef>
                <a:spcPts val="600"/>
              </a:spcBef>
              <a:spcAft>
                <a:spcPts val="600"/>
              </a:spcAft>
              <a:defRPr baseline="0">
                <a:solidFill>
                  <a:schemeClr val="tx1"/>
                </a:solidFill>
              </a:defRPr>
            </a:lvl3pPr>
            <a:lvl4pPr>
              <a:lnSpc>
                <a:spcPct val="100000"/>
              </a:lnSpc>
              <a:spcBef>
                <a:spcPts val="600"/>
              </a:spcBef>
              <a:spcAft>
                <a:spcPts val="600"/>
              </a:spcAft>
              <a:defRPr baseline="0">
                <a:solidFill>
                  <a:schemeClr val="tx1"/>
                </a:solidFill>
              </a:defRPr>
            </a:lvl4pPr>
            <a:lvl5pPr>
              <a:lnSpc>
                <a:spcPct val="100000"/>
              </a:lnSpc>
              <a:spcBef>
                <a:spcPts val="600"/>
              </a:spcBef>
              <a:spcAft>
                <a:spcPts val="600"/>
              </a:spcAft>
              <a:defRPr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633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400" b="1">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accent5">
                    <a:lumMod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739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normAutofit/>
          </a:bodyPr>
          <a:lstStyle>
            <a:lvl1pPr>
              <a:defRPr sz="5000" b="1">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lvl1pPr>
              <a:lnSpc>
                <a:spcPct val="100000"/>
              </a:lnSpc>
              <a:spcBef>
                <a:spcPts val="600"/>
              </a:spcBef>
              <a:spcAft>
                <a:spcPts val="600"/>
              </a:spcAft>
              <a:defRPr>
                <a:solidFill>
                  <a:schemeClr val="tx1"/>
                </a:solidFill>
              </a:defRPr>
            </a:lvl1pPr>
            <a:lvl2pPr marL="384048" indent="-182880">
              <a:lnSpc>
                <a:spcPct val="100000"/>
              </a:lnSpc>
              <a:spcBef>
                <a:spcPts val="600"/>
              </a:spcBef>
              <a:spcAft>
                <a:spcPts val="600"/>
              </a:spcAft>
              <a:buFont typeface="Wingdings" panose="05000000000000000000" pitchFamily="2" charset="2"/>
              <a:buChar char="§"/>
              <a:defRPr>
                <a:solidFill>
                  <a:schemeClr val="tx1"/>
                </a:solidFill>
              </a:defRPr>
            </a:lvl2pPr>
            <a:lvl3pPr>
              <a:lnSpc>
                <a:spcPct val="100000"/>
              </a:lnSpc>
              <a:spcBef>
                <a:spcPts val="600"/>
              </a:spcBef>
              <a:spcAft>
                <a:spcPts val="600"/>
              </a:spcAft>
              <a:defRPr>
                <a:solidFill>
                  <a:schemeClr val="tx1"/>
                </a:solidFill>
              </a:defRPr>
            </a:lvl3pPr>
            <a:lvl4pPr>
              <a:lnSpc>
                <a:spcPct val="100000"/>
              </a:lnSpc>
              <a:spcBef>
                <a:spcPts val="600"/>
              </a:spcBef>
              <a:spcAft>
                <a:spcPts val="600"/>
              </a:spcAft>
              <a:defRPr>
                <a:solidFill>
                  <a:schemeClr val="tx1"/>
                </a:solidFill>
              </a:defRPr>
            </a:lvl4pPr>
            <a:lvl5pPr>
              <a:lnSpc>
                <a:spcPct val="100000"/>
              </a:lnSpc>
              <a:spcBef>
                <a:spcPts val="600"/>
              </a:spcBef>
              <a:spcAft>
                <a:spcPts val="6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lvl1pPr>
              <a:lnSpc>
                <a:spcPct val="100000"/>
              </a:lnSpc>
              <a:spcBef>
                <a:spcPts val="600"/>
              </a:spcBef>
              <a:spcAft>
                <a:spcPts val="600"/>
              </a:spcAft>
              <a:defRPr>
                <a:solidFill>
                  <a:schemeClr val="tx1"/>
                </a:solidFill>
              </a:defRPr>
            </a:lvl1pPr>
            <a:lvl2pPr marL="384048" indent="-182880">
              <a:lnSpc>
                <a:spcPct val="100000"/>
              </a:lnSpc>
              <a:spcBef>
                <a:spcPts val="600"/>
              </a:spcBef>
              <a:spcAft>
                <a:spcPts val="600"/>
              </a:spcAft>
              <a:buFont typeface="Wingdings" panose="05000000000000000000" pitchFamily="2" charset="2"/>
              <a:buChar char="§"/>
              <a:defRPr>
                <a:solidFill>
                  <a:schemeClr val="tx1"/>
                </a:solidFill>
              </a:defRPr>
            </a:lvl2pPr>
            <a:lvl3pPr>
              <a:lnSpc>
                <a:spcPct val="100000"/>
              </a:lnSpc>
              <a:spcBef>
                <a:spcPts val="600"/>
              </a:spcBef>
              <a:spcAft>
                <a:spcPts val="600"/>
              </a:spcAft>
              <a:defRPr>
                <a:solidFill>
                  <a:schemeClr val="tx1"/>
                </a:solidFill>
              </a:defRPr>
            </a:lvl3pPr>
            <a:lvl4pPr>
              <a:lnSpc>
                <a:spcPct val="100000"/>
              </a:lnSpc>
              <a:spcBef>
                <a:spcPts val="600"/>
              </a:spcBef>
              <a:spcAft>
                <a:spcPts val="600"/>
              </a:spcAft>
              <a:defRPr>
                <a:solidFill>
                  <a:schemeClr val="tx1"/>
                </a:solidFill>
              </a:defRPr>
            </a:lvl4pPr>
            <a:lvl5pPr>
              <a:lnSpc>
                <a:spcPct val="100000"/>
              </a:lnSpc>
              <a:spcBef>
                <a:spcPts val="600"/>
              </a:spcBef>
              <a:spcAft>
                <a:spcPts val="6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7B41143D-02C4-41ED-B6C9-F38B84E9F3F0}" type="slidenum">
              <a:rPr lang="en-US" smtClean="0"/>
              <a:t>‹#›</a:t>
            </a:fld>
            <a:endParaRPr lang="en-US"/>
          </a:p>
        </p:txBody>
      </p:sp>
    </p:spTree>
    <p:extLst>
      <p:ext uri="{BB962C8B-B14F-4D97-AF65-F5344CB8AC3E}">
        <p14:creationId xmlns:p14="http://schemas.microsoft.com/office/powerpoint/2010/main" val="369709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666048"/>
            <a:ext cx="10058400" cy="857952"/>
          </a:xfrm>
        </p:spPr>
        <p:txBody>
          <a:bodyPr>
            <a:normAutofit/>
          </a:bodyPr>
          <a:lstStyle>
            <a:lvl1pPr>
              <a:defRPr sz="5000" b="1">
                <a:solidFill>
                  <a:schemeClr val="tx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7B41143D-02C4-41ED-B6C9-F38B84E9F3F0}" type="slidenum">
              <a:rPr lang="en-US" smtClean="0"/>
              <a:t>‹#›</a:t>
            </a:fld>
            <a:endParaRPr lang="en-US"/>
          </a:p>
        </p:txBody>
      </p:sp>
    </p:spTree>
    <p:extLst>
      <p:ext uri="{BB962C8B-B14F-4D97-AF65-F5344CB8AC3E}">
        <p14:creationId xmlns:p14="http://schemas.microsoft.com/office/powerpoint/2010/main" val="2428389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7B41143D-02C4-41ED-B6C9-F38B84E9F3F0}" type="slidenum">
              <a:rPr lang="en-US" smtClean="0"/>
              <a:t>‹#›</a:t>
            </a:fld>
            <a:endParaRPr lang="en-US"/>
          </a:p>
        </p:txBody>
      </p:sp>
    </p:spTree>
    <p:extLst>
      <p:ext uri="{BB962C8B-B14F-4D97-AF65-F5344CB8AC3E}">
        <p14:creationId xmlns:p14="http://schemas.microsoft.com/office/powerpoint/2010/main" val="299156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lvl1pPr>
              <a:lnSpc>
                <a:spcPct val="100000"/>
              </a:lnSpc>
              <a:spcBef>
                <a:spcPts val="600"/>
              </a:spcBef>
              <a:spcAft>
                <a:spcPts val="600"/>
              </a:spcAft>
              <a:defRPr>
                <a:solidFill>
                  <a:schemeClr val="tx1"/>
                </a:solidFill>
              </a:defRPr>
            </a:lvl1pPr>
            <a:lvl2pPr marL="384048" indent="-182880">
              <a:lnSpc>
                <a:spcPct val="100000"/>
              </a:lnSpc>
              <a:spcBef>
                <a:spcPts val="600"/>
              </a:spcBef>
              <a:spcAft>
                <a:spcPts val="600"/>
              </a:spcAft>
              <a:buFont typeface="Wingdings" panose="05000000000000000000" pitchFamily="2" charset="2"/>
              <a:buChar char="§"/>
              <a:defRPr>
                <a:solidFill>
                  <a:schemeClr val="tx1"/>
                </a:solidFill>
              </a:defRPr>
            </a:lvl2pPr>
            <a:lvl3pPr>
              <a:lnSpc>
                <a:spcPct val="100000"/>
              </a:lnSpc>
              <a:spcBef>
                <a:spcPts val="600"/>
              </a:spcBef>
              <a:spcAft>
                <a:spcPts val="600"/>
              </a:spcAft>
              <a:defRPr>
                <a:solidFill>
                  <a:schemeClr val="tx1"/>
                </a:solidFill>
              </a:defRPr>
            </a:lvl3pPr>
            <a:lvl4pPr>
              <a:lnSpc>
                <a:spcPct val="100000"/>
              </a:lnSpc>
              <a:spcBef>
                <a:spcPts val="600"/>
              </a:spcBef>
              <a:spcAft>
                <a:spcPts val="600"/>
              </a:spcAft>
              <a:defRPr>
                <a:solidFill>
                  <a:schemeClr val="tx1"/>
                </a:solidFill>
              </a:defRPr>
            </a:lvl4pPr>
            <a:lvl5pPr>
              <a:lnSpc>
                <a:spcPct val="100000"/>
              </a:lnSpc>
              <a:spcBef>
                <a:spcPts val="600"/>
              </a:spcBef>
              <a:spcAft>
                <a:spcPts val="6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a:p>
            <a:pPr lvl="0"/>
            <a:r>
              <a:rPr lang="en-US" dirty="0"/>
              <a:t>Click to edit Master text styles</a:t>
            </a:r>
          </a:p>
        </p:txBody>
      </p:sp>
    </p:spTree>
    <p:extLst>
      <p:ext uri="{BB962C8B-B14F-4D97-AF65-F5344CB8AC3E}">
        <p14:creationId xmlns:p14="http://schemas.microsoft.com/office/powerpoint/2010/main" val="303848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a:p>
            <a:pPr lvl="0"/>
            <a:r>
              <a:rPr lang="en-US" dirty="0"/>
              <a:t>Click to edit Master text styles</a:t>
            </a:r>
          </a:p>
        </p:txBody>
      </p:sp>
    </p:spTree>
    <p:extLst>
      <p:ext uri="{BB962C8B-B14F-4D97-AF65-F5344CB8AC3E}">
        <p14:creationId xmlns:p14="http://schemas.microsoft.com/office/powerpoint/2010/main" val="3640892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559930"/>
            <a:ext cx="10058400" cy="85795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566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Lst>
  <p:hf sldNum="0" hdr="0" ftr="0" dt="0"/>
  <p:txStyles>
    <p:titleStyle>
      <a:lvl1pPr algn="l" defTabSz="914400" rtl="0" eaLnBrk="1" latinLnBrk="0" hangingPunct="1">
        <a:lnSpc>
          <a:spcPct val="85000"/>
        </a:lnSpc>
        <a:spcBef>
          <a:spcPct val="0"/>
        </a:spcBef>
        <a:buNone/>
        <a:defRPr sz="5000" b="1" kern="1200" spc="-50" baseline="0">
          <a:solidFill>
            <a:schemeClr val="tx1"/>
          </a:solidFill>
          <a:latin typeface="+mj-lt"/>
          <a:ea typeface="+mj-ea"/>
          <a:cs typeface="+mj-cs"/>
        </a:defRPr>
      </a:lvl1pPr>
    </p:titleStyle>
    <p:bodyStyle>
      <a:lvl1pPr marL="91440" indent="-91440" algn="l" defTabSz="914400" rtl="0" eaLnBrk="1" latinLnBrk="0" hangingPunct="1">
        <a:lnSpc>
          <a:spcPct val="100000"/>
        </a:lnSpc>
        <a:spcBef>
          <a:spcPts val="600"/>
        </a:spcBef>
        <a:spcAft>
          <a:spcPts val="600"/>
        </a:spcAft>
        <a:buClr>
          <a:schemeClr val="accent1"/>
        </a:buClr>
        <a:buSzPct val="100000"/>
        <a:buFont typeface="Calibri" panose="020F0502020204030204" pitchFamily="34" charset="0"/>
        <a:buChar char=" "/>
        <a:defRPr sz="2600" kern="1200">
          <a:solidFill>
            <a:schemeClr val="tx1"/>
          </a:solidFill>
          <a:latin typeface="+mn-lt"/>
          <a:ea typeface="+mn-ea"/>
          <a:cs typeface="+mn-cs"/>
        </a:defRPr>
      </a:lvl1pPr>
      <a:lvl2pPr marL="384048" indent="-182880" algn="l" defTabSz="914400" rtl="0" eaLnBrk="1" latinLnBrk="0" hangingPunct="1">
        <a:lnSpc>
          <a:spcPct val="100000"/>
        </a:lnSpc>
        <a:spcBef>
          <a:spcPts val="600"/>
        </a:spcBef>
        <a:spcAft>
          <a:spcPts val="600"/>
        </a:spcAft>
        <a:buClr>
          <a:schemeClr val="accent1"/>
        </a:buClr>
        <a:buFont typeface="Calibri" pitchFamily="34" charset="0"/>
        <a:buChar char="◦"/>
        <a:defRPr sz="2400" kern="1200">
          <a:solidFill>
            <a:schemeClr val="tx1"/>
          </a:solidFill>
          <a:latin typeface="+mn-lt"/>
          <a:ea typeface="+mn-ea"/>
          <a:cs typeface="+mn-cs"/>
        </a:defRPr>
      </a:lvl2pPr>
      <a:lvl3pPr marL="566928" indent="-182880" algn="l" defTabSz="914400" rtl="0" eaLnBrk="1" latinLnBrk="0" hangingPunct="1">
        <a:lnSpc>
          <a:spcPct val="100000"/>
        </a:lnSpc>
        <a:spcBef>
          <a:spcPts val="600"/>
        </a:spcBef>
        <a:spcAft>
          <a:spcPts val="600"/>
        </a:spcAft>
        <a:buClr>
          <a:schemeClr val="accent1"/>
        </a:buClr>
        <a:buFont typeface="Calibri" pitchFamily="34" charset="0"/>
        <a:buChar char="◦"/>
        <a:defRPr sz="2000" kern="1200">
          <a:solidFill>
            <a:schemeClr val="tx1"/>
          </a:solidFill>
          <a:latin typeface="+mn-lt"/>
          <a:ea typeface="+mn-ea"/>
          <a:cs typeface="+mn-cs"/>
        </a:defRPr>
      </a:lvl3pPr>
      <a:lvl4pPr marL="749808" indent="-182880" algn="l" defTabSz="914400" rtl="0" eaLnBrk="1" latinLnBrk="0" hangingPunct="1">
        <a:lnSpc>
          <a:spcPct val="100000"/>
        </a:lnSpc>
        <a:spcBef>
          <a:spcPts val="600"/>
        </a:spcBef>
        <a:spcAft>
          <a:spcPts val="600"/>
        </a:spcAft>
        <a:buClr>
          <a:schemeClr val="accent1"/>
        </a:buClr>
        <a:buFont typeface="Calibri" pitchFamily="34" charset="0"/>
        <a:buChar char="◦"/>
        <a:defRPr sz="1800" kern="1200">
          <a:solidFill>
            <a:schemeClr val="tx1"/>
          </a:solidFill>
          <a:latin typeface="+mn-lt"/>
          <a:ea typeface="+mn-ea"/>
          <a:cs typeface="+mn-cs"/>
        </a:defRPr>
      </a:lvl4pPr>
      <a:lvl5pPr marL="932688" indent="-182880" algn="l" defTabSz="914400" rtl="0" eaLnBrk="1" latinLnBrk="0" hangingPunct="1">
        <a:lnSpc>
          <a:spcPct val="100000"/>
        </a:lnSpc>
        <a:spcBef>
          <a:spcPts val="600"/>
        </a:spcBef>
        <a:spcAft>
          <a:spcPts val="600"/>
        </a:spcAft>
        <a:buClr>
          <a:schemeClr val="accent1"/>
        </a:buClr>
        <a:buFont typeface="Calibri" pitchFamily="34" charset="0"/>
        <a:buChar char="◦"/>
        <a:defRPr sz="16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aliforniavolunteers.ca.gov/2023-americorps-state-funding-opportunit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funding@cv.ca.go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funding@cv.ca.go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A7A358-3E61-4DC2-B47D-3102F019E29F}"/>
              </a:ext>
            </a:extLst>
          </p:cNvPr>
          <p:cNvPicPr>
            <a:picLocks noChangeAspect="1"/>
          </p:cNvPicPr>
          <p:nvPr/>
        </p:nvPicPr>
        <p:blipFill rotWithShape="1">
          <a:blip r:embed="rId2"/>
          <a:srcRect l="12801" r="21865"/>
          <a:stretch/>
        </p:blipFill>
        <p:spPr>
          <a:xfrm>
            <a:off x="10" y="-95534"/>
            <a:ext cx="12191980" cy="6980825"/>
          </a:xfrm>
          <a:prstGeom prst="rect">
            <a:avLst/>
          </a:prstGeom>
        </p:spPr>
      </p:pic>
      <p:sp>
        <p:nvSpPr>
          <p:cNvPr id="3" name="Rectangle 2">
            <a:extLst>
              <a:ext uri="{FF2B5EF4-FFF2-40B4-BE49-F238E27FC236}">
                <a16:creationId xmlns:a16="http://schemas.microsoft.com/office/drawing/2014/main" id="{2C719EDC-A531-4209-8ACF-8D85DB4666E1}"/>
              </a:ext>
            </a:extLst>
          </p:cNvPr>
          <p:cNvSpPr/>
          <p:nvPr/>
        </p:nvSpPr>
        <p:spPr>
          <a:xfrm>
            <a:off x="2292824" y="2238233"/>
            <a:ext cx="7001301" cy="2361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C8FB9A-8AF3-4E50-982B-09BE1FEA27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6494" y="2701035"/>
            <a:ext cx="3379506" cy="1455930"/>
          </a:xfrm>
          <a:prstGeom prst="rect">
            <a:avLst/>
          </a:prstGeom>
        </p:spPr>
      </p:pic>
      <p:pic>
        <p:nvPicPr>
          <p:cNvPr id="7" name="Picture 6">
            <a:extLst>
              <a:ext uri="{FF2B5EF4-FFF2-40B4-BE49-F238E27FC236}">
                <a16:creationId xmlns:a16="http://schemas.microsoft.com/office/drawing/2014/main" id="{316DE99A-0C0D-48CB-A326-03A4CC7E6B1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64758" y="3085444"/>
            <a:ext cx="2438198" cy="666640"/>
          </a:xfrm>
          <a:prstGeom prst="rect">
            <a:avLst/>
          </a:prstGeom>
        </p:spPr>
      </p:pic>
      <p:cxnSp>
        <p:nvCxnSpPr>
          <p:cNvPr id="9" name="Straight Connector 8">
            <a:extLst>
              <a:ext uri="{FF2B5EF4-FFF2-40B4-BE49-F238E27FC236}">
                <a16:creationId xmlns:a16="http://schemas.microsoft.com/office/drawing/2014/main" id="{0B32FB29-B505-4AD0-B63A-01AA46891AE7}"/>
              </a:ext>
            </a:extLst>
          </p:cNvPr>
          <p:cNvCxnSpPr/>
          <p:nvPr/>
        </p:nvCxnSpPr>
        <p:spPr>
          <a:xfrm>
            <a:off x="6332561" y="2511188"/>
            <a:ext cx="0" cy="1828800"/>
          </a:xfrm>
          <a:prstGeom prst="line">
            <a:avLst/>
          </a:prstGeom>
          <a:ln w="76200">
            <a:solidFill>
              <a:srgbClr val="FF84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612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8111-DBC6-44C9-A4D9-800A2C029423}"/>
              </a:ext>
            </a:extLst>
          </p:cNvPr>
          <p:cNvSpPr>
            <a:spLocks noGrp="1"/>
          </p:cNvSpPr>
          <p:nvPr>
            <p:ph type="title"/>
          </p:nvPr>
        </p:nvSpPr>
        <p:spPr/>
        <p:txBody>
          <a:bodyPr/>
          <a:lstStyle/>
          <a:p>
            <a:r>
              <a:rPr lang="en-US" dirty="0"/>
              <a:t>Competitive vs. Formula Funding</a:t>
            </a:r>
          </a:p>
        </p:txBody>
      </p:sp>
      <p:sp>
        <p:nvSpPr>
          <p:cNvPr id="3" name="Content Placeholder 2">
            <a:extLst>
              <a:ext uri="{FF2B5EF4-FFF2-40B4-BE49-F238E27FC236}">
                <a16:creationId xmlns:a16="http://schemas.microsoft.com/office/drawing/2014/main" id="{8A8E7755-DBE6-43F5-B546-F229CC785D2B}"/>
              </a:ext>
            </a:extLst>
          </p:cNvPr>
          <p:cNvSpPr>
            <a:spLocks noGrp="1"/>
          </p:cNvSpPr>
          <p:nvPr>
            <p:ph idx="1"/>
          </p:nvPr>
        </p:nvSpPr>
        <p:spPr/>
        <p:txBody>
          <a:bodyPr>
            <a:normAutofit/>
          </a:bodyPr>
          <a:lstStyle/>
          <a:p>
            <a:pPr marL="635508" lvl="1" indent="-342900"/>
            <a:r>
              <a:rPr lang="en-US" dirty="0"/>
              <a:t>Held to same standards and grant requirements</a:t>
            </a:r>
          </a:p>
          <a:p>
            <a:pPr marL="635508" lvl="1" indent="-342900"/>
            <a:r>
              <a:rPr lang="en-US" dirty="0"/>
              <a:t>Difference in who makes funding decisions:</a:t>
            </a:r>
          </a:p>
          <a:p>
            <a:pPr marL="818388" lvl="2" indent="-342900"/>
            <a:r>
              <a:rPr lang="en-US" dirty="0"/>
              <a:t>Competitive – AmeriCorps; Formula - CV</a:t>
            </a:r>
          </a:p>
          <a:p>
            <a:pPr marL="635508" lvl="1" indent="-342900"/>
            <a:r>
              <a:rPr lang="en-US" dirty="0"/>
              <a:t>CV submits applications for competitive funding after CV clarification; applicants may receive additional clarification from AmeriCorps</a:t>
            </a:r>
          </a:p>
          <a:p>
            <a:pPr marL="635508" lvl="1" indent="-342900"/>
            <a:r>
              <a:rPr lang="en-US" dirty="0"/>
              <a:t>Final funding decisions announced no later than May for competitive and formula</a:t>
            </a:r>
          </a:p>
        </p:txBody>
      </p:sp>
    </p:spTree>
    <p:extLst>
      <p:ext uri="{BB962C8B-B14F-4D97-AF65-F5344CB8AC3E}">
        <p14:creationId xmlns:p14="http://schemas.microsoft.com/office/powerpoint/2010/main" val="2845288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8111-DBC6-44C9-A4D9-800A2C029423}"/>
              </a:ext>
            </a:extLst>
          </p:cNvPr>
          <p:cNvSpPr>
            <a:spLocks noGrp="1"/>
          </p:cNvSpPr>
          <p:nvPr>
            <p:ph type="title"/>
          </p:nvPr>
        </p:nvSpPr>
        <p:spPr/>
        <p:txBody>
          <a:bodyPr>
            <a:normAutofit fontScale="90000"/>
          </a:bodyPr>
          <a:lstStyle/>
          <a:p>
            <a:r>
              <a:rPr lang="en-US" dirty="0"/>
              <a:t>Application Guidance Documents</a:t>
            </a:r>
          </a:p>
        </p:txBody>
      </p:sp>
      <p:sp>
        <p:nvSpPr>
          <p:cNvPr id="3" name="Content Placeholder 2">
            <a:extLst>
              <a:ext uri="{FF2B5EF4-FFF2-40B4-BE49-F238E27FC236}">
                <a16:creationId xmlns:a16="http://schemas.microsoft.com/office/drawing/2014/main" id="{8A8E7755-DBE6-43F5-B546-F229CC785D2B}"/>
              </a:ext>
            </a:extLst>
          </p:cNvPr>
          <p:cNvSpPr>
            <a:spLocks noGrp="1"/>
          </p:cNvSpPr>
          <p:nvPr>
            <p:ph idx="1"/>
          </p:nvPr>
        </p:nvSpPr>
        <p:spPr/>
        <p:txBody>
          <a:bodyPr>
            <a:normAutofit/>
          </a:bodyPr>
          <a:lstStyle/>
          <a:p>
            <a:pPr marL="635508" lvl="1" indent="-342900"/>
            <a:r>
              <a:rPr lang="en-US" dirty="0"/>
              <a:t>Request for Applications</a:t>
            </a:r>
          </a:p>
          <a:p>
            <a:pPr marL="635508" lvl="1" indent="-342900"/>
            <a:r>
              <a:rPr lang="en-US" dirty="0"/>
              <a:t>Mandatory Supplemental Guidance</a:t>
            </a:r>
          </a:p>
          <a:p>
            <a:pPr marL="635508" lvl="1" indent="-342900"/>
            <a:r>
              <a:rPr lang="en-US" dirty="0"/>
              <a:t>Application Instructions</a:t>
            </a:r>
          </a:p>
          <a:p>
            <a:pPr marL="635508" lvl="1" indent="-342900"/>
            <a:r>
              <a:rPr lang="en-US" dirty="0"/>
              <a:t>National Performance Measure Instructions</a:t>
            </a:r>
          </a:p>
          <a:p>
            <a:pPr marL="635508" lvl="1" indent="-342900"/>
            <a:r>
              <a:rPr lang="en-US" dirty="0"/>
              <a:t>Additional Documents</a:t>
            </a:r>
          </a:p>
          <a:p>
            <a:pPr marL="635508" lvl="1" indent="-342900"/>
            <a:r>
              <a:rPr lang="en-US" dirty="0"/>
              <a:t>Application Forms</a:t>
            </a:r>
          </a:p>
          <a:p>
            <a:pPr marL="292608" lvl="1" indent="0">
              <a:buNone/>
            </a:pPr>
            <a:r>
              <a:rPr lang="en-US" dirty="0">
                <a:hlinkClick r:id="rId2"/>
              </a:rPr>
              <a:t>https://www.californiavolunteers.ca.gov/2023-americorps-state-funding-opportunity/</a:t>
            </a:r>
            <a:endParaRPr lang="en-US" dirty="0"/>
          </a:p>
          <a:p>
            <a:pPr marL="292608" lvl="1" indent="0">
              <a:buNone/>
            </a:pPr>
            <a:endParaRPr lang="en-US" dirty="0"/>
          </a:p>
        </p:txBody>
      </p:sp>
    </p:spTree>
    <p:extLst>
      <p:ext uri="{BB962C8B-B14F-4D97-AF65-F5344CB8AC3E}">
        <p14:creationId xmlns:p14="http://schemas.microsoft.com/office/powerpoint/2010/main" val="254060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8111-DBC6-44C9-A4D9-800A2C029423}"/>
              </a:ext>
            </a:extLst>
          </p:cNvPr>
          <p:cNvSpPr>
            <a:spLocks noGrp="1"/>
          </p:cNvSpPr>
          <p:nvPr>
            <p:ph type="title"/>
          </p:nvPr>
        </p:nvSpPr>
        <p:spPr/>
        <p:txBody>
          <a:bodyPr/>
          <a:lstStyle/>
          <a:p>
            <a:r>
              <a:rPr lang="en-US" dirty="0"/>
              <a:t>Funding Priorities</a:t>
            </a:r>
          </a:p>
        </p:txBody>
      </p:sp>
      <p:sp>
        <p:nvSpPr>
          <p:cNvPr id="3" name="Content Placeholder 2">
            <a:extLst>
              <a:ext uri="{FF2B5EF4-FFF2-40B4-BE49-F238E27FC236}">
                <a16:creationId xmlns:a16="http://schemas.microsoft.com/office/drawing/2014/main" id="{8A8E7755-DBE6-43F5-B546-F229CC785D2B}"/>
              </a:ext>
            </a:extLst>
          </p:cNvPr>
          <p:cNvSpPr>
            <a:spLocks noGrp="1"/>
          </p:cNvSpPr>
          <p:nvPr>
            <p:ph idx="1"/>
          </p:nvPr>
        </p:nvSpPr>
        <p:spPr>
          <a:xfrm>
            <a:off x="1066800" y="1889277"/>
            <a:ext cx="10058400" cy="4023360"/>
          </a:xfrm>
        </p:spPr>
        <p:txBody>
          <a:bodyPr>
            <a:normAutofit/>
          </a:bodyPr>
          <a:lstStyle/>
          <a:p>
            <a:pPr marL="292608" lvl="1" indent="0">
              <a:lnSpc>
                <a:spcPct val="120000"/>
              </a:lnSpc>
              <a:buNone/>
            </a:pPr>
            <a:r>
              <a:rPr lang="en-US" sz="1300" b="1" dirty="0"/>
              <a:t>Climate Action: </a:t>
            </a:r>
            <a:r>
              <a:rPr lang="en-US" sz="1300" dirty="0"/>
              <a:t>Supporting and educating communities to become more resilient through measures that reduce greenhouse gas emissions, prevent and mitigate wildfires, conserve land and water, reduce resource use, and/or increase renewable energy use.</a:t>
            </a:r>
          </a:p>
          <a:p>
            <a:pPr marL="292608" lvl="1" indent="0">
              <a:lnSpc>
                <a:spcPct val="120000"/>
              </a:lnSpc>
              <a:buNone/>
            </a:pPr>
            <a:r>
              <a:rPr lang="en-US" sz="1300" b="1" dirty="0"/>
              <a:t>Environmental Stewardship:  </a:t>
            </a:r>
            <a:r>
              <a:rPr lang="en-US" sz="1300" dirty="0"/>
              <a:t>Improving at-risk ecosystems, improving use and protection of natural environment, and/or increasing sustainable practices and education to build resilience in natural ecosystems and communities. </a:t>
            </a:r>
          </a:p>
          <a:p>
            <a:pPr marL="292608" lvl="1" indent="0">
              <a:lnSpc>
                <a:spcPct val="120000"/>
              </a:lnSpc>
              <a:buNone/>
            </a:pPr>
            <a:r>
              <a:rPr lang="en-US" sz="1300" b="1" dirty="0"/>
              <a:t>Education: </a:t>
            </a:r>
            <a:r>
              <a:rPr lang="en-US" sz="1300" dirty="0"/>
              <a:t>Improving educational outcomes for economically disadvantaged children, including improved school readiness; improved educational and behavioral outcomes of students in low-achieving elementary, middle, and high schools; and/or increasing readiness and access for postsecondary education and career opportunities.</a:t>
            </a:r>
          </a:p>
          <a:p>
            <a:pPr marL="292608" lvl="1" indent="0">
              <a:lnSpc>
                <a:spcPct val="120000"/>
              </a:lnSpc>
              <a:buNone/>
            </a:pPr>
            <a:r>
              <a:rPr lang="en-US" sz="1300" b="1" dirty="0"/>
              <a:t>Food Security:  </a:t>
            </a:r>
            <a:r>
              <a:rPr lang="en-US" sz="1300" dirty="0"/>
              <a:t>Increasing food security and stability for our most vulnerable communities</a:t>
            </a:r>
          </a:p>
          <a:p>
            <a:pPr marL="292608" lvl="1" indent="0">
              <a:lnSpc>
                <a:spcPct val="120000"/>
              </a:lnSpc>
              <a:buNone/>
            </a:pPr>
            <a:r>
              <a:rPr lang="en-US" sz="1300" b="1" dirty="0"/>
              <a:t>Disaster Services: </a:t>
            </a:r>
            <a:r>
              <a:rPr lang="en-US" sz="1300" dirty="0"/>
              <a:t>Helping individuals and communities prepare for, respond to, recover from, and mitigate the effects of disasters and increasing community resiliency.</a:t>
            </a:r>
          </a:p>
          <a:p>
            <a:pPr marL="292608" lvl="1" indent="0">
              <a:lnSpc>
                <a:spcPct val="120000"/>
              </a:lnSpc>
              <a:buNone/>
            </a:pPr>
            <a:r>
              <a:rPr lang="en-US" sz="1300" b="1" dirty="0"/>
              <a:t>Resource Access: </a:t>
            </a:r>
            <a:r>
              <a:rPr lang="en-US" sz="1300" dirty="0"/>
              <a:t>Providing access to vital resources, services, and benefits critical to moving our most vulnerable communities from crisis to stability through peer support, resource navigation, and case management.</a:t>
            </a:r>
          </a:p>
        </p:txBody>
      </p:sp>
    </p:spTree>
    <p:extLst>
      <p:ext uri="{BB962C8B-B14F-4D97-AF65-F5344CB8AC3E}">
        <p14:creationId xmlns:p14="http://schemas.microsoft.com/office/powerpoint/2010/main" val="1863245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8111-DBC6-44C9-A4D9-800A2C029423}"/>
              </a:ext>
            </a:extLst>
          </p:cNvPr>
          <p:cNvSpPr>
            <a:spLocks noGrp="1"/>
          </p:cNvSpPr>
          <p:nvPr>
            <p:ph type="title"/>
          </p:nvPr>
        </p:nvSpPr>
        <p:spPr/>
        <p:txBody>
          <a:bodyPr/>
          <a:lstStyle/>
          <a:p>
            <a:r>
              <a:rPr lang="en-US" dirty="0"/>
              <a:t>Funding Priorities</a:t>
            </a:r>
          </a:p>
        </p:txBody>
      </p:sp>
      <p:sp>
        <p:nvSpPr>
          <p:cNvPr id="3" name="Content Placeholder 2">
            <a:extLst>
              <a:ext uri="{FF2B5EF4-FFF2-40B4-BE49-F238E27FC236}">
                <a16:creationId xmlns:a16="http://schemas.microsoft.com/office/drawing/2014/main" id="{8A8E7755-DBE6-43F5-B546-F229CC785D2B}"/>
              </a:ext>
            </a:extLst>
          </p:cNvPr>
          <p:cNvSpPr>
            <a:spLocks noGrp="1"/>
          </p:cNvSpPr>
          <p:nvPr>
            <p:ph idx="1"/>
          </p:nvPr>
        </p:nvSpPr>
        <p:spPr>
          <a:xfrm>
            <a:off x="1066800" y="1889277"/>
            <a:ext cx="10058400" cy="4023360"/>
          </a:xfrm>
        </p:spPr>
        <p:txBody>
          <a:bodyPr>
            <a:normAutofit lnSpcReduction="10000"/>
          </a:bodyPr>
          <a:lstStyle/>
          <a:p>
            <a:pPr marL="292608" lvl="1" indent="0">
              <a:lnSpc>
                <a:spcPct val="120000"/>
              </a:lnSpc>
              <a:buNone/>
            </a:pPr>
            <a:r>
              <a:rPr lang="en-US" sz="1400" dirty="0"/>
              <a:t>In addition to proposing a program in one or more of the above focus areas, applications that have one or more of the following components as a key program design element will receive preference in the California Volunteers grant review selection process: </a:t>
            </a:r>
          </a:p>
          <a:p>
            <a:pPr marL="292608" lvl="1" indent="0">
              <a:lnSpc>
                <a:spcPct val="120000"/>
              </a:lnSpc>
              <a:buNone/>
            </a:pPr>
            <a:r>
              <a:rPr lang="en-US" sz="1400" dirty="0"/>
              <a:t>• </a:t>
            </a:r>
            <a:r>
              <a:rPr lang="en-US" sz="1400" b="1" dirty="0"/>
              <a:t>Organizations leading service in communities with concentrated poverty </a:t>
            </a:r>
            <a:r>
              <a:rPr lang="en-US" sz="1400" dirty="0"/>
              <a:t>(based on the Human Development Index as reported in The Measure of America Series: A Portrait of California 2021- 2022), rural communities, tribal communities, and those organizations serving historically underrepresented and underserved individuals, including but not limited to communities of color, immigrants and refugees, people with disabilities, people who identify as part of the LGBTQIA+ community, people with arrest and/or conviction records, and religious minorities; </a:t>
            </a:r>
          </a:p>
          <a:p>
            <a:pPr marL="292608" lvl="1" indent="0">
              <a:lnSpc>
                <a:spcPct val="120000"/>
              </a:lnSpc>
              <a:buNone/>
            </a:pPr>
            <a:r>
              <a:rPr lang="en-US" sz="1400" dirty="0"/>
              <a:t>• </a:t>
            </a:r>
            <a:r>
              <a:rPr lang="en-US" sz="1400" b="1" dirty="0"/>
              <a:t>Programs that provide additional benefits </a:t>
            </a:r>
            <a:r>
              <a:rPr lang="en-US" sz="1400" dirty="0"/>
              <a:t>to AmeriCorps members aimed at enhancing member experience and bolstering member recruitment and retention such as transportation, housing, food, etc.; </a:t>
            </a:r>
          </a:p>
          <a:p>
            <a:pPr marL="292608" lvl="1" indent="0">
              <a:lnSpc>
                <a:spcPct val="120000"/>
              </a:lnSpc>
              <a:buNone/>
            </a:pPr>
            <a:r>
              <a:rPr lang="en-US" sz="1400" dirty="0"/>
              <a:t>•</a:t>
            </a:r>
            <a:r>
              <a:rPr lang="en-US" sz="1400" b="1" dirty="0"/>
              <a:t> Programs that create workforce pathways </a:t>
            </a:r>
            <a:r>
              <a:rPr lang="en-US" sz="1400" dirty="0"/>
              <a:t>for AmeriCorps members through onsite experience and training that lead to career pathways, including pre-apprenticeship or registered apprenticeship programs, work experience and job training program</a:t>
            </a:r>
            <a:endParaRPr lang="en-US" sz="1600" dirty="0"/>
          </a:p>
        </p:txBody>
      </p:sp>
    </p:spTree>
    <p:extLst>
      <p:ext uri="{BB962C8B-B14F-4D97-AF65-F5344CB8AC3E}">
        <p14:creationId xmlns:p14="http://schemas.microsoft.com/office/powerpoint/2010/main" val="432720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8111-DBC6-44C9-A4D9-800A2C029423}"/>
              </a:ext>
            </a:extLst>
          </p:cNvPr>
          <p:cNvSpPr>
            <a:spLocks noGrp="1"/>
          </p:cNvSpPr>
          <p:nvPr>
            <p:ph type="title"/>
          </p:nvPr>
        </p:nvSpPr>
        <p:spPr/>
        <p:txBody>
          <a:bodyPr/>
          <a:lstStyle/>
          <a:p>
            <a:r>
              <a:rPr lang="en-US" dirty="0"/>
              <a:t>Eligibility</a:t>
            </a:r>
          </a:p>
        </p:txBody>
      </p:sp>
      <p:sp>
        <p:nvSpPr>
          <p:cNvPr id="3" name="Content Placeholder 2">
            <a:extLst>
              <a:ext uri="{FF2B5EF4-FFF2-40B4-BE49-F238E27FC236}">
                <a16:creationId xmlns:a16="http://schemas.microsoft.com/office/drawing/2014/main" id="{8A8E7755-DBE6-43F5-B546-F229CC785D2B}"/>
              </a:ext>
            </a:extLst>
          </p:cNvPr>
          <p:cNvSpPr>
            <a:spLocks noGrp="1"/>
          </p:cNvSpPr>
          <p:nvPr>
            <p:ph idx="1"/>
          </p:nvPr>
        </p:nvSpPr>
        <p:spPr>
          <a:xfrm>
            <a:off x="1066800" y="1889277"/>
            <a:ext cx="10058400" cy="4023360"/>
          </a:xfrm>
        </p:spPr>
        <p:txBody>
          <a:bodyPr>
            <a:normAutofit/>
          </a:bodyPr>
          <a:lstStyle/>
          <a:p>
            <a:pPr marL="578358" lvl="1" indent="-285750">
              <a:lnSpc>
                <a:spcPct val="120000"/>
              </a:lnSpc>
            </a:pPr>
            <a:r>
              <a:rPr lang="en-US" dirty="0"/>
              <a:t>Nonprofit organizations</a:t>
            </a:r>
          </a:p>
          <a:p>
            <a:pPr marL="578358" lvl="1" indent="-285750">
              <a:lnSpc>
                <a:spcPct val="120000"/>
              </a:lnSpc>
            </a:pPr>
            <a:r>
              <a:rPr lang="en-US" dirty="0"/>
              <a:t>Institutions of higher education</a:t>
            </a:r>
          </a:p>
          <a:p>
            <a:pPr marL="578358" lvl="1" indent="-285750">
              <a:lnSpc>
                <a:spcPct val="120000"/>
              </a:lnSpc>
            </a:pPr>
            <a:r>
              <a:rPr lang="en-US" dirty="0"/>
              <a:t>Local government/public agencies</a:t>
            </a:r>
          </a:p>
          <a:p>
            <a:pPr marL="578358" lvl="1" indent="-285750">
              <a:lnSpc>
                <a:spcPct val="120000"/>
              </a:lnSpc>
            </a:pPr>
            <a:r>
              <a:rPr lang="en-US" dirty="0"/>
              <a:t>State government agencies</a:t>
            </a:r>
          </a:p>
          <a:p>
            <a:pPr marL="578358" lvl="1" indent="-285750">
              <a:lnSpc>
                <a:spcPct val="120000"/>
              </a:lnSpc>
            </a:pPr>
            <a:r>
              <a:rPr lang="en-US" dirty="0"/>
              <a:t>Indian Tribes within the State of California</a:t>
            </a:r>
            <a:endParaRPr lang="en-US" sz="2800" dirty="0"/>
          </a:p>
        </p:txBody>
      </p:sp>
    </p:spTree>
    <p:extLst>
      <p:ext uri="{BB962C8B-B14F-4D97-AF65-F5344CB8AC3E}">
        <p14:creationId xmlns:p14="http://schemas.microsoft.com/office/powerpoint/2010/main" val="512632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8111-DBC6-44C9-A4D9-800A2C029423}"/>
              </a:ext>
            </a:extLst>
          </p:cNvPr>
          <p:cNvSpPr>
            <a:spLocks noGrp="1"/>
          </p:cNvSpPr>
          <p:nvPr>
            <p:ph type="title"/>
          </p:nvPr>
        </p:nvSpPr>
        <p:spPr/>
        <p:txBody>
          <a:bodyPr/>
          <a:lstStyle/>
          <a:p>
            <a:r>
              <a:rPr lang="en-US" dirty="0"/>
              <a:t>Eligibility</a:t>
            </a:r>
          </a:p>
        </p:txBody>
      </p:sp>
      <p:sp>
        <p:nvSpPr>
          <p:cNvPr id="3" name="Content Placeholder 2">
            <a:extLst>
              <a:ext uri="{FF2B5EF4-FFF2-40B4-BE49-F238E27FC236}">
                <a16:creationId xmlns:a16="http://schemas.microsoft.com/office/drawing/2014/main" id="{8A8E7755-DBE6-43F5-B546-F229CC785D2B}"/>
              </a:ext>
            </a:extLst>
          </p:cNvPr>
          <p:cNvSpPr>
            <a:spLocks noGrp="1"/>
          </p:cNvSpPr>
          <p:nvPr>
            <p:ph idx="1"/>
          </p:nvPr>
        </p:nvSpPr>
        <p:spPr>
          <a:xfrm>
            <a:off x="1066800" y="1889277"/>
            <a:ext cx="10058400" cy="4023360"/>
          </a:xfrm>
        </p:spPr>
        <p:txBody>
          <a:bodyPr>
            <a:normAutofit/>
          </a:bodyPr>
          <a:lstStyle/>
          <a:p>
            <a:pPr marL="578358" lvl="1" indent="-285750">
              <a:lnSpc>
                <a:spcPct val="120000"/>
              </a:lnSpc>
            </a:pPr>
            <a:r>
              <a:rPr lang="en-US" dirty="0"/>
              <a:t>Community Partnership requirements:</a:t>
            </a:r>
          </a:p>
          <a:p>
            <a:pPr marL="761238" lvl="2" indent="-285750">
              <a:lnSpc>
                <a:spcPct val="120000"/>
              </a:lnSpc>
            </a:pPr>
            <a:r>
              <a:rPr lang="en-US" sz="2400" dirty="0"/>
              <a:t>Must demonstrate partnership with at least three independent entities that include one public and one private partner</a:t>
            </a:r>
          </a:p>
          <a:p>
            <a:pPr marL="578358" lvl="1" indent="-285750">
              <a:lnSpc>
                <a:spcPct val="120000"/>
              </a:lnSpc>
            </a:pPr>
            <a:r>
              <a:rPr lang="en-US" sz="2800" dirty="0"/>
              <a:t>SAM Registration and UEI (SAM.gov)</a:t>
            </a:r>
          </a:p>
          <a:p>
            <a:pPr marL="761238" lvl="2" indent="-285750">
              <a:lnSpc>
                <a:spcPct val="120000"/>
              </a:lnSpc>
            </a:pPr>
            <a:r>
              <a:rPr lang="en-US" sz="2400" dirty="0"/>
              <a:t>Must be active at time of application, must be maintained throughout life cycle of the grant</a:t>
            </a:r>
          </a:p>
        </p:txBody>
      </p:sp>
    </p:spTree>
    <p:extLst>
      <p:ext uri="{BB962C8B-B14F-4D97-AF65-F5344CB8AC3E}">
        <p14:creationId xmlns:p14="http://schemas.microsoft.com/office/powerpoint/2010/main" val="338268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8111-DBC6-44C9-A4D9-800A2C029423}"/>
              </a:ext>
            </a:extLst>
          </p:cNvPr>
          <p:cNvSpPr>
            <a:spLocks noGrp="1"/>
          </p:cNvSpPr>
          <p:nvPr>
            <p:ph type="title"/>
          </p:nvPr>
        </p:nvSpPr>
        <p:spPr/>
        <p:txBody>
          <a:bodyPr/>
          <a:lstStyle/>
          <a:p>
            <a:r>
              <a:rPr lang="en-US" dirty="0"/>
              <a:t>Project/Award Period</a:t>
            </a:r>
          </a:p>
        </p:txBody>
      </p:sp>
      <p:sp>
        <p:nvSpPr>
          <p:cNvPr id="3" name="Content Placeholder 2">
            <a:extLst>
              <a:ext uri="{FF2B5EF4-FFF2-40B4-BE49-F238E27FC236}">
                <a16:creationId xmlns:a16="http://schemas.microsoft.com/office/drawing/2014/main" id="{8A8E7755-DBE6-43F5-B546-F229CC785D2B}"/>
              </a:ext>
            </a:extLst>
          </p:cNvPr>
          <p:cNvSpPr>
            <a:spLocks noGrp="1"/>
          </p:cNvSpPr>
          <p:nvPr>
            <p:ph idx="1"/>
          </p:nvPr>
        </p:nvSpPr>
        <p:spPr>
          <a:xfrm>
            <a:off x="1066800" y="1889277"/>
            <a:ext cx="10058400" cy="4023360"/>
          </a:xfrm>
        </p:spPr>
        <p:txBody>
          <a:bodyPr>
            <a:normAutofit/>
          </a:bodyPr>
          <a:lstStyle/>
          <a:p>
            <a:pPr marL="578358" lvl="1" indent="-285750">
              <a:lnSpc>
                <a:spcPct val="120000"/>
              </a:lnSpc>
            </a:pPr>
            <a:r>
              <a:rPr lang="en-US" sz="2800" dirty="0"/>
              <a:t>Being August-October 2023 </a:t>
            </a:r>
          </a:p>
          <a:p>
            <a:pPr marL="578358" lvl="1" indent="-285750">
              <a:lnSpc>
                <a:spcPct val="120000"/>
              </a:lnSpc>
            </a:pPr>
            <a:r>
              <a:rPr lang="en-US" sz="2800" dirty="0"/>
              <a:t>Allow up to 12 months for members to complete term of service</a:t>
            </a:r>
          </a:p>
          <a:p>
            <a:pPr marL="578358" lvl="1" indent="-285750">
              <a:lnSpc>
                <a:spcPct val="120000"/>
              </a:lnSpc>
            </a:pPr>
            <a:r>
              <a:rPr lang="en-US" sz="2800" dirty="0"/>
              <a:t>Grants awarded on three-year cycle, evaluated annually for continuation funding</a:t>
            </a:r>
          </a:p>
        </p:txBody>
      </p:sp>
    </p:spTree>
    <p:extLst>
      <p:ext uri="{BB962C8B-B14F-4D97-AF65-F5344CB8AC3E}">
        <p14:creationId xmlns:p14="http://schemas.microsoft.com/office/powerpoint/2010/main" val="2038492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8111-DBC6-44C9-A4D9-800A2C029423}"/>
              </a:ext>
            </a:extLst>
          </p:cNvPr>
          <p:cNvSpPr>
            <a:spLocks noGrp="1"/>
          </p:cNvSpPr>
          <p:nvPr>
            <p:ph type="title"/>
          </p:nvPr>
        </p:nvSpPr>
        <p:spPr/>
        <p:txBody>
          <a:bodyPr/>
          <a:lstStyle/>
          <a:p>
            <a:r>
              <a:rPr lang="en-US" dirty="0"/>
              <a:t>Award Amount</a:t>
            </a:r>
          </a:p>
        </p:txBody>
      </p:sp>
      <p:sp>
        <p:nvSpPr>
          <p:cNvPr id="3" name="Content Placeholder 2">
            <a:extLst>
              <a:ext uri="{FF2B5EF4-FFF2-40B4-BE49-F238E27FC236}">
                <a16:creationId xmlns:a16="http://schemas.microsoft.com/office/drawing/2014/main" id="{8A8E7755-DBE6-43F5-B546-F229CC785D2B}"/>
              </a:ext>
            </a:extLst>
          </p:cNvPr>
          <p:cNvSpPr>
            <a:spLocks noGrp="1"/>
          </p:cNvSpPr>
          <p:nvPr>
            <p:ph idx="1"/>
          </p:nvPr>
        </p:nvSpPr>
        <p:spPr>
          <a:xfrm>
            <a:off x="1066800" y="1889277"/>
            <a:ext cx="10058400" cy="4023360"/>
          </a:xfrm>
        </p:spPr>
        <p:txBody>
          <a:bodyPr>
            <a:normAutofit/>
          </a:bodyPr>
          <a:lstStyle/>
          <a:p>
            <a:pPr marL="578358" lvl="1" indent="-285750">
              <a:lnSpc>
                <a:spcPct val="120000"/>
              </a:lnSpc>
            </a:pPr>
            <a:r>
              <a:rPr lang="en-US" sz="2800" dirty="0"/>
              <a:t>Based on number of member slots requested</a:t>
            </a:r>
          </a:p>
          <a:p>
            <a:pPr marL="578358" lvl="1" indent="-285750">
              <a:lnSpc>
                <a:spcPct val="120000"/>
              </a:lnSpc>
            </a:pPr>
            <a:r>
              <a:rPr lang="en-US" sz="2800" dirty="0"/>
              <a:t>Request up to a maximum cost per MSY- FT equivalent slot ($23,000 in 2023)</a:t>
            </a:r>
          </a:p>
          <a:p>
            <a:pPr marL="578358" lvl="1" indent="-285750">
              <a:lnSpc>
                <a:spcPct val="120000"/>
              </a:lnSpc>
            </a:pPr>
            <a:r>
              <a:rPr lang="en-US" sz="2800" dirty="0"/>
              <a:t>Includes cost sharing or matching requirement</a:t>
            </a:r>
          </a:p>
        </p:txBody>
      </p:sp>
    </p:spTree>
    <p:extLst>
      <p:ext uri="{BB962C8B-B14F-4D97-AF65-F5344CB8AC3E}">
        <p14:creationId xmlns:p14="http://schemas.microsoft.com/office/powerpoint/2010/main" val="603087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8111-DBC6-44C9-A4D9-800A2C029423}"/>
              </a:ext>
            </a:extLst>
          </p:cNvPr>
          <p:cNvSpPr>
            <a:spLocks noGrp="1"/>
          </p:cNvSpPr>
          <p:nvPr>
            <p:ph type="title"/>
          </p:nvPr>
        </p:nvSpPr>
        <p:spPr/>
        <p:txBody>
          <a:bodyPr/>
          <a:lstStyle/>
          <a:p>
            <a:r>
              <a:rPr lang="en-US" dirty="0"/>
              <a:t>Grant Types</a:t>
            </a:r>
          </a:p>
        </p:txBody>
      </p:sp>
      <p:sp>
        <p:nvSpPr>
          <p:cNvPr id="3" name="Content Placeholder 2">
            <a:extLst>
              <a:ext uri="{FF2B5EF4-FFF2-40B4-BE49-F238E27FC236}">
                <a16:creationId xmlns:a16="http://schemas.microsoft.com/office/drawing/2014/main" id="{8A8E7755-DBE6-43F5-B546-F229CC785D2B}"/>
              </a:ext>
            </a:extLst>
          </p:cNvPr>
          <p:cNvSpPr>
            <a:spLocks noGrp="1"/>
          </p:cNvSpPr>
          <p:nvPr>
            <p:ph idx="1"/>
          </p:nvPr>
        </p:nvSpPr>
        <p:spPr>
          <a:xfrm>
            <a:off x="1066800" y="1889277"/>
            <a:ext cx="10058400" cy="4023360"/>
          </a:xfrm>
        </p:spPr>
        <p:txBody>
          <a:bodyPr>
            <a:normAutofit/>
          </a:bodyPr>
          <a:lstStyle/>
          <a:p>
            <a:pPr marL="578358" lvl="1" indent="-285750">
              <a:lnSpc>
                <a:spcPct val="120000"/>
              </a:lnSpc>
            </a:pPr>
            <a:r>
              <a:rPr lang="en-US" sz="2800" dirty="0"/>
              <a:t>Cost Reimbursement (most common)</a:t>
            </a:r>
          </a:p>
          <a:p>
            <a:pPr marL="578358" lvl="1" indent="-285750">
              <a:lnSpc>
                <a:spcPct val="120000"/>
              </a:lnSpc>
            </a:pPr>
            <a:r>
              <a:rPr lang="en-US" sz="2800" dirty="0"/>
              <a:t>Fixed Amount</a:t>
            </a:r>
          </a:p>
          <a:p>
            <a:pPr marL="761238" lvl="2" indent="-285750">
              <a:lnSpc>
                <a:spcPct val="120000"/>
              </a:lnSpc>
            </a:pPr>
            <a:r>
              <a:rPr lang="en-US" sz="2400" dirty="0"/>
              <a:t>Full-time Fixed Amount (uncommon)</a:t>
            </a:r>
          </a:p>
          <a:p>
            <a:pPr marL="761238" lvl="2" indent="-285750">
              <a:lnSpc>
                <a:spcPct val="120000"/>
              </a:lnSpc>
            </a:pPr>
            <a:r>
              <a:rPr lang="en-US" sz="2400" dirty="0"/>
              <a:t>Education Award Program (rare)</a:t>
            </a:r>
          </a:p>
          <a:p>
            <a:pPr marL="761238" lvl="2" indent="-285750">
              <a:lnSpc>
                <a:spcPct val="120000"/>
              </a:lnSpc>
            </a:pPr>
            <a:r>
              <a:rPr lang="en-US" sz="2400" dirty="0"/>
              <a:t>Fixed Amount Professional Corps (rare)</a:t>
            </a:r>
          </a:p>
          <a:p>
            <a:pPr marL="761238" lvl="2" indent="-285750">
              <a:lnSpc>
                <a:spcPct val="120000"/>
              </a:lnSpc>
            </a:pPr>
            <a:r>
              <a:rPr lang="en-US" sz="2400" dirty="0"/>
              <a:t>No-Cost Slots (rare)</a:t>
            </a:r>
          </a:p>
        </p:txBody>
      </p:sp>
    </p:spTree>
    <p:extLst>
      <p:ext uri="{BB962C8B-B14F-4D97-AF65-F5344CB8AC3E}">
        <p14:creationId xmlns:p14="http://schemas.microsoft.com/office/powerpoint/2010/main" val="3908333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8111-DBC6-44C9-A4D9-800A2C029423}"/>
              </a:ext>
            </a:extLst>
          </p:cNvPr>
          <p:cNvSpPr>
            <a:spLocks noGrp="1"/>
          </p:cNvSpPr>
          <p:nvPr>
            <p:ph type="title"/>
          </p:nvPr>
        </p:nvSpPr>
        <p:spPr/>
        <p:txBody>
          <a:bodyPr/>
          <a:lstStyle/>
          <a:p>
            <a:r>
              <a:rPr lang="en-US" dirty="0"/>
              <a:t>Maximum Cost per MSY</a:t>
            </a:r>
          </a:p>
        </p:txBody>
      </p:sp>
      <p:graphicFrame>
        <p:nvGraphicFramePr>
          <p:cNvPr id="10" name="Content Placeholder 9">
            <a:extLst>
              <a:ext uri="{FF2B5EF4-FFF2-40B4-BE49-F238E27FC236}">
                <a16:creationId xmlns:a16="http://schemas.microsoft.com/office/drawing/2014/main" id="{9DD55D2B-CEB6-FE42-1888-63A25A2479F0}"/>
              </a:ext>
            </a:extLst>
          </p:cNvPr>
          <p:cNvGraphicFramePr>
            <a:graphicFrameLocks noGrp="1"/>
          </p:cNvGraphicFramePr>
          <p:nvPr>
            <p:ph idx="1"/>
            <p:extLst>
              <p:ext uri="{D42A27DB-BD31-4B8C-83A1-F6EECF244321}">
                <p14:modId xmlns:p14="http://schemas.microsoft.com/office/powerpoint/2010/main" val="2726478310"/>
              </p:ext>
            </p:extLst>
          </p:nvPr>
        </p:nvGraphicFramePr>
        <p:xfrm>
          <a:off x="1385570" y="2219074"/>
          <a:ext cx="8543925" cy="2539365"/>
        </p:xfrm>
        <a:graphic>
          <a:graphicData uri="http://schemas.openxmlformats.org/drawingml/2006/table">
            <a:tbl>
              <a:tblPr/>
              <a:tblGrid>
                <a:gridCol w="5838825">
                  <a:extLst>
                    <a:ext uri="{9D8B030D-6E8A-4147-A177-3AD203B41FA5}">
                      <a16:colId xmlns:a16="http://schemas.microsoft.com/office/drawing/2014/main" val="332666964"/>
                    </a:ext>
                  </a:extLst>
                </a:gridCol>
                <a:gridCol w="2705100">
                  <a:extLst>
                    <a:ext uri="{9D8B030D-6E8A-4147-A177-3AD203B41FA5}">
                      <a16:colId xmlns:a16="http://schemas.microsoft.com/office/drawing/2014/main" val="1545061983"/>
                    </a:ext>
                  </a:extLst>
                </a:gridCol>
              </a:tblGrid>
              <a:tr h="428625">
                <a:tc>
                  <a:txBody>
                    <a:bodyPr/>
                    <a:lstStyle/>
                    <a:p>
                      <a:pPr algn="l" fontAlgn="base"/>
                      <a:r>
                        <a:rPr lang="en-US" sz="2000" b="1" i="0">
                          <a:solidFill>
                            <a:srgbClr val="FFFFFF"/>
                          </a:solidFill>
                          <a:effectLst/>
                          <a:latin typeface="Century Gothic" panose="020B0502020202020204" pitchFamily="34" charset="0"/>
                        </a:rPr>
                        <a:t>Grant Type​</a:t>
                      </a:r>
                      <a:endParaRPr lang="en-US" b="1" i="0">
                        <a:solidFill>
                          <a:srgbClr val="FFFFFF"/>
                        </a:solidFill>
                        <a:effectLst/>
                      </a:endParaRP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FFFFFF"/>
                      </a:solidFill>
                      <a:prstDash val="solid"/>
                      <a:round/>
                      <a:headEnd type="none" w="med" len="med"/>
                      <a:tailEnd type="none" w="med" len="med"/>
                    </a:lnB>
                    <a:solidFill>
                      <a:srgbClr val="4F81BD"/>
                    </a:solidFill>
                  </a:tcPr>
                </a:tc>
                <a:tc>
                  <a:txBody>
                    <a:bodyPr/>
                    <a:lstStyle/>
                    <a:p>
                      <a:pPr algn="l" fontAlgn="base"/>
                      <a:r>
                        <a:rPr lang="en-US" sz="2000" b="1" i="0">
                          <a:solidFill>
                            <a:srgbClr val="FFFFFF"/>
                          </a:solidFill>
                          <a:effectLst/>
                          <a:latin typeface="Century Gothic" panose="020B0502020202020204" pitchFamily="34" charset="0"/>
                        </a:rPr>
                        <a:t>Maximum​</a:t>
                      </a:r>
                      <a:endParaRPr lang="en-US" b="1" i="0">
                        <a:solidFill>
                          <a:srgbClr val="FFFFFF"/>
                        </a:solidFill>
                        <a:effectLst/>
                      </a:endParaRP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2569728130"/>
                  </a:ext>
                </a:extLst>
              </a:tr>
              <a:tr h="428625">
                <a:tc>
                  <a:txBody>
                    <a:bodyPr/>
                    <a:lstStyle/>
                    <a:p>
                      <a:pPr algn="l" fontAlgn="base"/>
                      <a:r>
                        <a:rPr lang="en-US" sz="2000" b="0" i="0">
                          <a:solidFill>
                            <a:srgbClr val="000000"/>
                          </a:solidFill>
                          <a:effectLst/>
                          <a:latin typeface="Century Gothic" panose="020B0502020202020204" pitchFamily="34" charset="0"/>
                        </a:rPr>
                        <a:t>Cost reimbursement​</a:t>
                      </a:r>
                      <a:endParaRPr lang="en-US" b="0" i="0">
                        <a:solidFill>
                          <a:srgbClr val="000000"/>
                        </a:solidFill>
                        <a:effectLst/>
                      </a:endParaRP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2000" b="0" i="0" dirty="0">
                          <a:solidFill>
                            <a:srgbClr val="000000"/>
                          </a:solidFill>
                          <a:effectLst/>
                          <a:latin typeface="Century Gothic" panose="020B0502020202020204" pitchFamily="34" charset="0"/>
                        </a:rPr>
                        <a:t>$23,000​</a:t>
                      </a:r>
                      <a:endParaRPr lang="en-US" b="0" i="0" dirty="0">
                        <a:solidFill>
                          <a:srgbClr val="000000"/>
                        </a:solidFill>
                        <a:effectLst/>
                      </a:endParaRP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203004490"/>
                  </a:ext>
                </a:extLst>
              </a:tr>
              <a:tr h="428625">
                <a:tc>
                  <a:txBody>
                    <a:bodyPr/>
                    <a:lstStyle/>
                    <a:p>
                      <a:pPr algn="l" fontAlgn="base"/>
                      <a:r>
                        <a:rPr lang="en-US" sz="2000" b="0" i="0">
                          <a:solidFill>
                            <a:srgbClr val="000000"/>
                          </a:solidFill>
                          <a:effectLst/>
                          <a:latin typeface="Century Gothic" panose="020B0502020202020204" pitchFamily="34" charset="0"/>
                        </a:rPr>
                        <a:t>Full-time Fixed Amount​</a:t>
                      </a:r>
                      <a:endParaRPr lang="en-US" b="0" i="0">
                        <a:solidFill>
                          <a:srgbClr val="000000"/>
                        </a:solidFill>
                        <a:effectLst/>
                      </a:endParaRP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9EDF4"/>
                    </a:solidFill>
                  </a:tcPr>
                </a:tc>
                <a:tc>
                  <a:txBody>
                    <a:bodyPr/>
                    <a:lstStyle/>
                    <a:p>
                      <a:pPr algn="l" fontAlgn="base"/>
                      <a:r>
                        <a:rPr lang="en-US" sz="2000" b="0" i="0" dirty="0">
                          <a:solidFill>
                            <a:srgbClr val="000000"/>
                          </a:solidFill>
                          <a:effectLst/>
                          <a:latin typeface="Century Gothic" panose="020B0502020202020204" pitchFamily="34" charset="0"/>
                        </a:rPr>
                        <a:t>$23,000​</a:t>
                      </a:r>
                      <a:endParaRPr lang="en-US" b="0" i="0" dirty="0">
                        <a:solidFill>
                          <a:srgbClr val="000000"/>
                        </a:solidFill>
                        <a:effectLst/>
                      </a:endParaRP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55123549"/>
                  </a:ext>
                </a:extLst>
              </a:tr>
              <a:tr h="428625">
                <a:tc>
                  <a:txBody>
                    <a:bodyPr/>
                    <a:lstStyle/>
                    <a:p>
                      <a:pPr algn="l" fontAlgn="base"/>
                      <a:r>
                        <a:rPr lang="en-US" sz="2000" b="0" i="0">
                          <a:solidFill>
                            <a:srgbClr val="000000"/>
                          </a:solidFill>
                          <a:effectLst/>
                          <a:latin typeface="Century Gothic" panose="020B0502020202020204" pitchFamily="34" charset="0"/>
                        </a:rPr>
                        <a:t>Professional Corps Fixed Amount​</a:t>
                      </a:r>
                      <a:endParaRPr lang="en-US" b="0" i="0">
                        <a:solidFill>
                          <a:srgbClr val="000000"/>
                        </a:solidFill>
                        <a:effectLst/>
                      </a:endParaRP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2000" b="0" i="0">
                          <a:solidFill>
                            <a:srgbClr val="000000"/>
                          </a:solidFill>
                          <a:effectLst/>
                          <a:latin typeface="Century Gothic" panose="020B0502020202020204" pitchFamily="34" charset="0"/>
                        </a:rPr>
                        <a:t>$1,000​</a:t>
                      </a:r>
                      <a:endParaRPr lang="en-US" b="0" i="0">
                        <a:solidFill>
                          <a:srgbClr val="000000"/>
                        </a:solidFill>
                        <a:effectLst/>
                      </a:endParaRP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073865591"/>
                  </a:ext>
                </a:extLst>
              </a:tr>
              <a:tr h="428625">
                <a:tc>
                  <a:txBody>
                    <a:bodyPr/>
                    <a:lstStyle/>
                    <a:p>
                      <a:pPr algn="l" fontAlgn="base"/>
                      <a:r>
                        <a:rPr lang="en-US" sz="2000" b="0" i="0">
                          <a:solidFill>
                            <a:srgbClr val="000000"/>
                          </a:solidFill>
                          <a:effectLst/>
                          <a:latin typeface="Century Gothic" panose="020B0502020202020204" pitchFamily="34" charset="0"/>
                        </a:rPr>
                        <a:t>EAP​</a:t>
                      </a:r>
                      <a:endParaRPr lang="en-US" b="0" i="0">
                        <a:solidFill>
                          <a:srgbClr val="000000"/>
                        </a:solidFill>
                        <a:effectLst/>
                      </a:endParaRP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2000" b="0" i="0">
                          <a:solidFill>
                            <a:srgbClr val="000000"/>
                          </a:solidFill>
                          <a:effectLst/>
                          <a:latin typeface="Century Gothic" panose="020B0502020202020204" pitchFamily="34" charset="0"/>
                        </a:rPr>
                        <a:t>$800 or $1,000​</a:t>
                      </a:r>
                      <a:endParaRPr lang="en-US" b="0" i="0">
                        <a:solidFill>
                          <a:srgbClr val="000000"/>
                        </a:solidFill>
                        <a:effectLst/>
                      </a:endParaRP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205735243"/>
                  </a:ext>
                </a:extLst>
              </a:tr>
              <a:tr h="0">
                <a:tc>
                  <a:txBody>
                    <a:bodyPr/>
                    <a:lstStyle/>
                    <a:p>
                      <a:pPr algn="l" fontAlgn="base"/>
                      <a:r>
                        <a:rPr lang="en-US" sz="2000" b="0" i="0" dirty="0">
                          <a:solidFill>
                            <a:srgbClr val="000000"/>
                          </a:solidFill>
                          <a:effectLst/>
                          <a:latin typeface="Century Gothic" panose="020B0502020202020204" pitchFamily="34" charset="0"/>
                        </a:rPr>
                        <a:t>No-Cost Slots​</a:t>
                      </a:r>
                      <a:endParaRPr lang="en-US" b="0" i="0" dirty="0">
                        <a:solidFill>
                          <a:srgbClr val="000000"/>
                        </a:solidFill>
                        <a:effectLst/>
                      </a:endParaRP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2000" b="0" i="0" dirty="0">
                          <a:solidFill>
                            <a:srgbClr val="000000"/>
                          </a:solidFill>
                          <a:effectLst/>
                          <a:latin typeface="Century Gothic" panose="020B0502020202020204" pitchFamily="34" charset="0"/>
                        </a:rPr>
                        <a:t>$0​</a:t>
                      </a:r>
                      <a:endParaRPr lang="en-US" b="0" i="0" dirty="0">
                        <a:solidFill>
                          <a:srgbClr val="000000"/>
                        </a:solidFill>
                        <a:effectLst/>
                      </a:endParaRP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651292634"/>
                  </a:ext>
                </a:extLst>
              </a:tr>
            </a:tbl>
          </a:graphicData>
        </a:graphic>
      </p:graphicFrame>
      <p:sp>
        <p:nvSpPr>
          <p:cNvPr id="11" name="Rectangle 3">
            <a:extLst>
              <a:ext uri="{FF2B5EF4-FFF2-40B4-BE49-F238E27FC236}">
                <a16:creationId xmlns:a16="http://schemas.microsoft.com/office/drawing/2014/main" id="{CF32907B-CF6D-DF9B-2803-DE1D395C70F9}"/>
              </a:ext>
            </a:extLst>
          </p:cNvPr>
          <p:cNvSpPr>
            <a:spLocks noChangeArrowheads="1"/>
          </p:cNvSpPr>
          <p:nvPr/>
        </p:nvSpPr>
        <p:spPr bwMode="auto">
          <a:xfrm>
            <a:off x="-468630" y="-4117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8855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0350" y="437765"/>
            <a:ext cx="9625330" cy="3566160"/>
          </a:xfrm>
        </p:spPr>
        <p:txBody>
          <a:bodyPr>
            <a:normAutofit/>
          </a:bodyPr>
          <a:lstStyle/>
          <a:p>
            <a:pPr algn="r"/>
            <a:r>
              <a:rPr lang="en-US" sz="7000" b="1" dirty="0">
                <a:solidFill>
                  <a:schemeClr val="tx1"/>
                </a:solidFill>
              </a:rPr>
              <a:t>2023 AmeriCorps State Grant Funding Opportunity Overview</a:t>
            </a:r>
          </a:p>
        </p:txBody>
      </p:sp>
      <p:sp>
        <p:nvSpPr>
          <p:cNvPr id="3" name="Subtitle 2"/>
          <p:cNvSpPr>
            <a:spLocks noGrp="1"/>
          </p:cNvSpPr>
          <p:nvPr>
            <p:ph type="subTitle" idx="1"/>
          </p:nvPr>
        </p:nvSpPr>
        <p:spPr/>
        <p:txBody>
          <a:bodyPr>
            <a:normAutofit/>
          </a:bodyPr>
          <a:lstStyle/>
          <a:p>
            <a:pPr algn="r"/>
            <a:r>
              <a:rPr lang="en-US" sz="3600" dirty="0">
                <a:solidFill>
                  <a:schemeClr val="tx1"/>
                </a:solidFill>
              </a:rPr>
              <a:t>Brynna Arneson, Grants Manager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6554" y="5221850"/>
            <a:ext cx="2340330" cy="100824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5385" y="5296776"/>
            <a:ext cx="2756025" cy="753539"/>
          </a:xfrm>
          <a:prstGeom prst="rect">
            <a:avLst/>
          </a:prstGeom>
        </p:spPr>
      </p:pic>
    </p:spTree>
    <p:extLst>
      <p:ext uri="{BB962C8B-B14F-4D97-AF65-F5344CB8AC3E}">
        <p14:creationId xmlns:p14="http://schemas.microsoft.com/office/powerpoint/2010/main" val="2082665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8111-DBC6-44C9-A4D9-800A2C029423}"/>
              </a:ext>
            </a:extLst>
          </p:cNvPr>
          <p:cNvSpPr>
            <a:spLocks noGrp="1"/>
          </p:cNvSpPr>
          <p:nvPr>
            <p:ph type="title"/>
          </p:nvPr>
        </p:nvSpPr>
        <p:spPr/>
        <p:txBody>
          <a:bodyPr/>
          <a:lstStyle/>
          <a:p>
            <a:r>
              <a:rPr lang="en-US" dirty="0"/>
              <a:t>Match Requirements</a:t>
            </a:r>
          </a:p>
        </p:txBody>
      </p:sp>
      <p:sp>
        <p:nvSpPr>
          <p:cNvPr id="11" name="Rectangle 3">
            <a:extLst>
              <a:ext uri="{FF2B5EF4-FFF2-40B4-BE49-F238E27FC236}">
                <a16:creationId xmlns:a16="http://schemas.microsoft.com/office/drawing/2014/main" id="{CF32907B-CF6D-DF9B-2803-DE1D395C70F9}"/>
              </a:ext>
            </a:extLst>
          </p:cNvPr>
          <p:cNvSpPr>
            <a:spLocks noChangeArrowheads="1"/>
          </p:cNvSpPr>
          <p:nvPr/>
        </p:nvSpPr>
        <p:spPr bwMode="auto">
          <a:xfrm>
            <a:off x="-468630" y="-4117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Content Placeholder 4">
            <a:extLst>
              <a:ext uri="{FF2B5EF4-FFF2-40B4-BE49-F238E27FC236}">
                <a16:creationId xmlns:a16="http://schemas.microsoft.com/office/drawing/2014/main" id="{BBE1A9C5-0229-4D7B-9144-3FA5E3815FDF}"/>
              </a:ext>
            </a:extLst>
          </p:cNvPr>
          <p:cNvGraphicFramePr>
            <a:graphicFrameLocks noGrp="1"/>
          </p:cNvGraphicFramePr>
          <p:nvPr>
            <p:ph idx="1"/>
          </p:nvPr>
        </p:nvGraphicFramePr>
        <p:xfrm>
          <a:off x="1123946" y="1889125"/>
          <a:ext cx="10004433" cy="4022725"/>
        </p:xfrm>
        <a:graphic>
          <a:graphicData uri="http://schemas.openxmlformats.org/drawingml/2006/table">
            <a:tbl>
              <a:tblPr/>
              <a:tblGrid>
                <a:gridCol w="2802289">
                  <a:extLst>
                    <a:ext uri="{9D8B030D-6E8A-4147-A177-3AD203B41FA5}">
                      <a16:colId xmlns:a16="http://schemas.microsoft.com/office/drawing/2014/main" val="133958776"/>
                    </a:ext>
                  </a:extLst>
                </a:gridCol>
                <a:gridCol w="7202144">
                  <a:extLst>
                    <a:ext uri="{9D8B030D-6E8A-4147-A177-3AD203B41FA5}">
                      <a16:colId xmlns:a16="http://schemas.microsoft.com/office/drawing/2014/main" val="4037670962"/>
                    </a:ext>
                  </a:extLst>
                </a:gridCol>
              </a:tblGrid>
              <a:tr h="335227">
                <a:tc>
                  <a:txBody>
                    <a:bodyPr/>
                    <a:lstStyle/>
                    <a:p>
                      <a:pPr algn="l" fontAlgn="base"/>
                      <a:r>
                        <a:rPr lang="en-US" sz="1600" b="1" i="0">
                          <a:solidFill>
                            <a:srgbClr val="FFFFFF"/>
                          </a:solidFill>
                          <a:effectLst/>
                          <a:latin typeface="Century Gothic" panose="020B0502020202020204" pitchFamily="34" charset="0"/>
                        </a:rPr>
                        <a:t>Grant Type​</a:t>
                      </a:r>
                      <a:endParaRPr lang="en-US" sz="1600" b="1" i="0">
                        <a:solidFill>
                          <a:srgbClr val="FFFFFF"/>
                        </a:solidFill>
                        <a:effectLst/>
                      </a:endParaRPr>
                    </a:p>
                  </a:txBody>
                  <a:tcPr marL="83807" marR="83807" marT="41903" marB="41903">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FFFFFF"/>
                      </a:solidFill>
                      <a:prstDash val="solid"/>
                      <a:round/>
                      <a:headEnd type="none" w="med" len="med"/>
                      <a:tailEnd type="none" w="med" len="med"/>
                    </a:lnB>
                    <a:solidFill>
                      <a:srgbClr val="4472C4"/>
                    </a:solidFill>
                  </a:tcPr>
                </a:tc>
                <a:tc>
                  <a:txBody>
                    <a:bodyPr/>
                    <a:lstStyle/>
                    <a:p>
                      <a:pPr algn="l" fontAlgn="base"/>
                      <a:r>
                        <a:rPr lang="en-US" sz="1600" b="1" i="0">
                          <a:solidFill>
                            <a:srgbClr val="FFFFFF"/>
                          </a:solidFill>
                          <a:effectLst/>
                          <a:latin typeface="Century Gothic" panose="020B0502020202020204" pitchFamily="34" charset="0"/>
                        </a:rPr>
                        <a:t>Match Requirement​</a:t>
                      </a:r>
                      <a:endParaRPr lang="en-US" sz="1600" b="1" i="0">
                        <a:solidFill>
                          <a:srgbClr val="FFFFFF"/>
                        </a:solidFill>
                        <a:effectLst/>
                      </a:endParaRPr>
                    </a:p>
                  </a:txBody>
                  <a:tcPr marL="83807" marR="83807" marT="41903" marB="41903">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3447293111"/>
                  </a:ext>
                </a:extLst>
              </a:tr>
              <a:tr h="1089488">
                <a:tc>
                  <a:txBody>
                    <a:bodyPr/>
                    <a:lstStyle/>
                    <a:p>
                      <a:pPr algn="l" fontAlgn="base"/>
                      <a:r>
                        <a:rPr lang="en-US" sz="1600" b="0" i="0">
                          <a:solidFill>
                            <a:srgbClr val="000000"/>
                          </a:solidFill>
                          <a:effectLst/>
                          <a:latin typeface="Century Gothic" panose="020B0502020202020204" pitchFamily="34" charset="0"/>
                        </a:rPr>
                        <a:t>Cost Reimbursement​</a:t>
                      </a:r>
                      <a:endParaRPr lang="en-US" sz="1600" b="0" i="0">
                        <a:solidFill>
                          <a:srgbClr val="000000"/>
                        </a:solidFill>
                        <a:effectLst/>
                      </a:endParaRPr>
                    </a:p>
                  </a:txBody>
                  <a:tcPr marL="83807" marR="83807" marT="41903" marB="41903">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600" b="0" i="0">
                          <a:solidFill>
                            <a:srgbClr val="000000"/>
                          </a:solidFill>
                          <a:effectLst/>
                          <a:latin typeface="Century Gothic" panose="020B0502020202020204" pitchFamily="34" charset="0"/>
                        </a:rPr>
                        <a:t>Minimum grantee share is 24% of program costs for the first three years. Overall grantee share of total program costs increases gradually beginning in Year 4 to 50% by the tenth year of funding and every year thereafter</a:t>
                      </a:r>
                      <a:r>
                        <a:rPr lang="en-US" sz="1600" b="1" i="0">
                          <a:solidFill>
                            <a:srgbClr val="000000"/>
                          </a:solidFill>
                          <a:effectLst/>
                          <a:latin typeface="Century Gothic" panose="020B0502020202020204" pitchFamily="34" charset="0"/>
                        </a:rPr>
                        <a:t>.</a:t>
                      </a:r>
                      <a:r>
                        <a:rPr lang="en-US" sz="1600" b="0" i="0">
                          <a:solidFill>
                            <a:srgbClr val="000000"/>
                          </a:solidFill>
                          <a:effectLst/>
                          <a:latin typeface="Century Gothic" panose="020B0502020202020204" pitchFamily="34" charset="0"/>
                        </a:rPr>
                        <a:t>​</a:t>
                      </a:r>
                      <a:endParaRPr lang="en-US" sz="1600" b="0" i="0">
                        <a:solidFill>
                          <a:srgbClr val="000000"/>
                        </a:solidFill>
                        <a:effectLst/>
                      </a:endParaRPr>
                    </a:p>
                  </a:txBody>
                  <a:tcPr marL="83807" marR="83807" marT="41903" marB="41903">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773295719"/>
                  </a:ext>
                </a:extLst>
              </a:tr>
              <a:tr h="838068">
                <a:tc>
                  <a:txBody>
                    <a:bodyPr/>
                    <a:lstStyle/>
                    <a:p>
                      <a:pPr algn="l" fontAlgn="base"/>
                      <a:r>
                        <a:rPr lang="en-US" sz="1600" b="0" i="0">
                          <a:solidFill>
                            <a:srgbClr val="000000"/>
                          </a:solidFill>
                          <a:effectLst/>
                          <a:latin typeface="Century Gothic" panose="020B0502020202020204" pitchFamily="34" charset="0"/>
                        </a:rPr>
                        <a:t>Fixed Amount Full-Time​</a:t>
                      </a:r>
                      <a:endParaRPr lang="en-US" sz="1600" b="0" i="0">
                        <a:solidFill>
                          <a:srgbClr val="000000"/>
                        </a:solidFill>
                        <a:effectLst/>
                      </a:endParaRPr>
                    </a:p>
                  </a:txBody>
                  <a:tcPr marL="83807" marR="83807" marT="41903" marB="41903">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600" b="0" i="0">
                          <a:solidFill>
                            <a:srgbClr val="000000"/>
                          </a:solidFill>
                          <a:effectLst/>
                          <a:latin typeface="Century Gothic" panose="020B0502020202020204" pitchFamily="34" charset="0"/>
                        </a:rPr>
                        <a:t>There are no specific match requirements for fixed-amount grants. Grantees pay all program costs over the cost per MSY awarded.​</a:t>
                      </a:r>
                      <a:endParaRPr lang="en-US" sz="1600" b="0" i="0">
                        <a:solidFill>
                          <a:srgbClr val="000000"/>
                        </a:solidFill>
                        <a:effectLst/>
                      </a:endParaRPr>
                    </a:p>
                  </a:txBody>
                  <a:tcPr marL="83807" marR="83807" marT="41903" marB="41903">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617049633"/>
                  </a:ext>
                </a:extLst>
              </a:tr>
              <a:tr h="586647">
                <a:tc>
                  <a:txBody>
                    <a:bodyPr/>
                    <a:lstStyle/>
                    <a:p>
                      <a:pPr algn="l" fontAlgn="base"/>
                      <a:r>
                        <a:rPr lang="en-US" sz="1600" b="0" i="0">
                          <a:solidFill>
                            <a:srgbClr val="000000"/>
                          </a:solidFill>
                          <a:effectLst/>
                          <a:latin typeface="Century Gothic" panose="020B0502020202020204" pitchFamily="34" charset="0"/>
                        </a:rPr>
                        <a:t>EAP​</a:t>
                      </a:r>
                      <a:endParaRPr lang="en-US" sz="1600" b="0" i="0">
                        <a:solidFill>
                          <a:srgbClr val="000000"/>
                        </a:solidFill>
                        <a:effectLst/>
                      </a:endParaRPr>
                    </a:p>
                  </a:txBody>
                  <a:tcPr marL="83807" marR="83807" marT="41903" marB="41903">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600" b="0" i="0">
                          <a:solidFill>
                            <a:srgbClr val="000000"/>
                          </a:solidFill>
                          <a:effectLst/>
                          <a:latin typeface="Century Gothic" panose="020B0502020202020204" pitchFamily="34" charset="0"/>
                        </a:rPr>
                        <a:t>There are no specific match requirements for fixed-amount grants. Grantees pay all program costs over $800 per MSY awarded.​</a:t>
                      </a:r>
                      <a:endParaRPr lang="en-US" sz="1600" b="0" i="0">
                        <a:solidFill>
                          <a:srgbClr val="000000"/>
                        </a:solidFill>
                        <a:effectLst/>
                      </a:endParaRPr>
                    </a:p>
                  </a:txBody>
                  <a:tcPr marL="83807" marR="83807" marT="41903" marB="41903">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473865359"/>
                  </a:ext>
                </a:extLst>
              </a:tr>
              <a:tr h="838068">
                <a:tc>
                  <a:txBody>
                    <a:bodyPr/>
                    <a:lstStyle/>
                    <a:p>
                      <a:pPr algn="l" fontAlgn="base"/>
                      <a:r>
                        <a:rPr lang="en-US" sz="1600" b="0" i="0">
                          <a:solidFill>
                            <a:srgbClr val="000000"/>
                          </a:solidFill>
                          <a:effectLst/>
                          <a:latin typeface="Century Gothic" panose="020B0502020202020204" pitchFamily="34" charset="0"/>
                        </a:rPr>
                        <a:t>Professional Corps​</a:t>
                      </a:r>
                      <a:endParaRPr lang="en-US" sz="1600" b="0" i="0">
                        <a:solidFill>
                          <a:srgbClr val="000000"/>
                        </a:solidFill>
                        <a:effectLst/>
                      </a:endParaRPr>
                    </a:p>
                  </a:txBody>
                  <a:tcPr marL="83807" marR="83807" marT="41903" marB="41903">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600" b="0" i="0">
                          <a:solidFill>
                            <a:srgbClr val="000000"/>
                          </a:solidFill>
                          <a:effectLst/>
                          <a:latin typeface="Century Gothic" panose="020B0502020202020204" pitchFamily="34" charset="0"/>
                        </a:rPr>
                        <a:t>There are no specific match requirements for fixed-amount grants. Grantees pay all program costs over the cost per MSY awarded.​</a:t>
                      </a:r>
                      <a:endParaRPr lang="en-US" sz="1600" b="0" i="0">
                        <a:solidFill>
                          <a:srgbClr val="000000"/>
                        </a:solidFill>
                        <a:effectLst/>
                      </a:endParaRPr>
                    </a:p>
                  </a:txBody>
                  <a:tcPr marL="83807" marR="83807" marT="41903" marB="41903">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902576311"/>
                  </a:ext>
                </a:extLst>
              </a:tr>
              <a:tr h="335227">
                <a:tc>
                  <a:txBody>
                    <a:bodyPr/>
                    <a:lstStyle/>
                    <a:p>
                      <a:pPr algn="l" fontAlgn="base"/>
                      <a:r>
                        <a:rPr lang="en-US" sz="1600" b="0" i="0">
                          <a:solidFill>
                            <a:srgbClr val="000000"/>
                          </a:solidFill>
                          <a:effectLst/>
                          <a:latin typeface="Century Gothic" panose="020B0502020202020204" pitchFamily="34" charset="0"/>
                        </a:rPr>
                        <a:t>No-Cost Slots​</a:t>
                      </a:r>
                      <a:endParaRPr lang="en-US" sz="1600" b="0" i="0">
                        <a:solidFill>
                          <a:srgbClr val="000000"/>
                        </a:solidFill>
                        <a:effectLst/>
                      </a:endParaRPr>
                    </a:p>
                  </a:txBody>
                  <a:tcPr marL="83807" marR="83807" marT="41903" marB="41903">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600" b="0" i="0" dirty="0">
                          <a:solidFill>
                            <a:srgbClr val="000000"/>
                          </a:solidFill>
                          <a:effectLst/>
                          <a:latin typeface="Century Gothic" panose="020B0502020202020204" pitchFamily="34" charset="0"/>
                        </a:rPr>
                        <a:t>Grantees pay all program costs.​</a:t>
                      </a:r>
                      <a:endParaRPr lang="en-US" sz="1600" b="0" i="0" dirty="0">
                        <a:solidFill>
                          <a:srgbClr val="000000"/>
                        </a:solidFill>
                        <a:effectLst/>
                      </a:endParaRPr>
                    </a:p>
                  </a:txBody>
                  <a:tcPr marL="83807" marR="83807" marT="41903" marB="41903">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566192751"/>
                  </a:ext>
                </a:extLst>
              </a:tr>
            </a:tbl>
          </a:graphicData>
        </a:graphic>
      </p:graphicFrame>
      <p:sp>
        <p:nvSpPr>
          <p:cNvPr id="6" name="Rectangle 1">
            <a:extLst>
              <a:ext uri="{FF2B5EF4-FFF2-40B4-BE49-F238E27FC236}">
                <a16:creationId xmlns:a16="http://schemas.microsoft.com/office/drawing/2014/main" id="{1739DF03-65EB-3E76-B5DF-DC46B9A60A1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20741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8111-DBC6-44C9-A4D9-800A2C029423}"/>
              </a:ext>
            </a:extLst>
          </p:cNvPr>
          <p:cNvSpPr>
            <a:spLocks noGrp="1"/>
          </p:cNvSpPr>
          <p:nvPr>
            <p:ph type="title"/>
          </p:nvPr>
        </p:nvSpPr>
        <p:spPr/>
        <p:txBody>
          <a:bodyPr/>
          <a:lstStyle/>
          <a:p>
            <a:r>
              <a:rPr lang="en-US" dirty="0"/>
              <a:t>Living Allowance</a:t>
            </a:r>
          </a:p>
        </p:txBody>
      </p:sp>
      <p:sp>
        <p:nvSpPr>
          <p:cNvPr id="3" name="Content Placeholder 2">
            <a:extLst>
              <a:ext uri="{FF2B5EF4-FFF2-40B4-BE49-F238E27FC236}">
                <a16:creationId xmlns:a16="http://schemas.microsoft.com/office/drawing/2014/main" id="{8A8E7755-DBE6-43F5-B546-F229CC785D2B}"/>
              </a:ext>
            </a:extLst>
          </p:cNvPr>
          <p:cNvSpPr>
            <a:spLocks noGrp="1"/>
          </p:cNvSpPr>
          <p:nvPr>
            <p:ph idx="1"/>
          </p:nvPr>
        </p:nvSpPr>
        <p:spPr>
          <a:xfrm>
            <a:off x="1066800" y="1889277"/>
            <a:ext cx="10058400" cy="4023360"/>
          </a:xfrm>
        </p:spPr>
        <p:txBody>
          <a:bodyPr>
            <a:normAutofit/>
          </a:bodyPr>
          <a:lstStyle/>
          <a:p>
            <a:pPr marL="578358" lvl="1" indent="-285750">
              <a:lnSpc>
                <a:spcPct val="120000"/>
              </a:lnSpc>
            </a:pPr>
            <a:r>
              <a:rPr lang="en-US" dirty="0"/>
              <a:t>NEW: Required for all slot types</a:t>
            </a:r>
          </a:p>
          <a:p>
            <a:pPr marL="578358" lvl="1" indent="-285750">
              <a:lnSpc>
                <a:spcPct val="120000"/>
              </a:lnSpc>
            </a:pPr>
            <a:r>
              <a:rPr lang="en-US" dirty="0"/>
              <a:t>Can be covered by federal share, grantee share, or both</a:t>
            </a:r>
          </a:p>
        </p:txBody>
      </p:sp>
      <p:graphicFrame>
        <p:nvGraphicFramePr>
          <p:cNvPr id="4" name="Content Placeholder 9">
            <a:extLst>
              <a:ext uri="{FF2B5EF4-FFF2-40B4-BE49-F238E27FC236}">
                <a16:creationId xmlns:a16="http://schemas.microsoft.com/office/drawing/2014/main" id="{C8011A14-9FD1-196A-B186-0383DD48A776}"/>
              </a:ext>
            </a:extLst>
          </p:cNvPr>
          <p:cNvGraphicFramePr>
            <a:graphicFrameLocks/>
          </p:cNvGraphicFramePr>
          <p:nvPr>
            <p:extLst>
              <p:ext uri="{D42A27DB-BD31-4B8C-83A1-F6EECF244321}">
                <p14:modId xmlns:p14="http://schemas.microsoft.com/office/powerpoint/2010/main" val="2543847864"/>
              </p:ext>
            </p:extLst>
          </p:nvPr>
        </p:nvGraphicFramePr>
        <p:xfrm>
          <a:off x="1442720" y="3042986"/>
          <a:ext cx="8543924" cy="3148965"/>
        </p:xfrm>
        <a:graphic>
          <a:graphicData uri="http://schemas.openxmlformats.org/drawingml/2006/table">
            <a:tbl>
              <a:tblPr/>
              <a:tblGrid>
                <a:gridCol w="4434738">
                  <a:extLst>
                    <a:ext uri="{9D8B030D-6E8A-4147-A177-3AD203B41FA5}">
                      <a16:colId xmlns:a16="http://schemas.microsoft.com/office/drawing/2014/main" val="332666964"/>
                    </a:ext>
                  </a:extLst>
                </a:gridCol>
                <a:gridCol w="2054593">
                  <a:extLst>
                    <a:ext uri="{9D8B030D-6E8A-4147-A177-3AD203B41FA5}">
                      <a16:colId xmlns:a16="http://schemas.microsoft.com/office/drawing/2014/main" val="1545061983"/>
                    </a:ext>
                  </a:extLst>
                </a:gridCol>
                <a:gridCol w="2054593">
                  <a:extLst>
                    <a:ext uri="{9D8B030D-6E8A-4147-A177-3AD203B41FA5}">
                      <a16:colId xmlns:a16="http://schemas.microsoft.com/office/drawing/2014/main" val="231515419"/>
                    </a:ext>
                  </a:extLst>
                </a:gridCol>
              </a:tblGrid>
              <a:tr h="428625">
                <a:tc>
                  <a:txBody>
                    <a:bodyPr/>
                    <a:lstStyle/>
                    <a:p>
                      <a:pPr algn="l" fontAlgn="base"/>
                      <a:r>
                        <a:rPr lang="en-US" sz="1600" b="1" i="0" dirty="0">
                          <a:solidFill>
                            <a:srgbClr val="FFFFFF"/>
                          </a:solidFill>
                          <a:effectLst/>
                          <a:latin typeface="Century Gothic" panose="020B0502020202020204" pitchFamily="34" charset="0"/>
                        </a:rPr>
                        <a:t>Term of Service</a:t>
                      </a:r>
                      <a:endParaRPr lang="en-US" sz="1600" b="1" i="0" dirty="0">
                        <a:solidFill>
                          <a:srgbClr val="FFFFFF"/>
                        </a:solidFill>
                        <a:effectLst/>
                      </a:endParaRP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FFFFFF"/>
                      </a:solidFill>
                      <a:prstDash val="solid"/>
                      <a:round/>
                      <a:headEnd type="none" w="med" len="med"/>
                      <a:tailEnd type="none" w="med" len="med"/>
                    </a:lnB>
                    <a:solidFill>
                      <a:srgbClr val="4F81BD"/>
                    </a:solidFill>
                  </a:tcPr>
                </a:tc>
                <a:tc>
                  <a:txBody>
                    <a:bodyPr/>
                    <a:lstStyle/>
                    <a:p>
                      <a:pPr algn="l" fontAlgn="base"/>
                      <a:r>
                        <a:rPr lang="en-US" sz="1600" b="1" i="0" dirty="0">
                          <a:solidFill>
                            <a:srgbClr val="FFFFFF"/>
                          </a:solidFill>
                          <a:effectLst/>
                          <a:latin typeface="Century Gothic" panose="020B0502020202020204" pitchFamily="34" charset="0"/>
                        </a:rPr>
                        <a:t>Minimum</a:t>
                      </a:r>
                      <a:endParaRPr lang="en-US" sz="1600" b="1" i="0" dirty="0">
                        <a:solidFill>
                          <a:srgbClr val="FFFFFF"/>
                        </a:solidFill>
                        <a:effectLst/>
                      </a:endParaRP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FFFFFF"/>
                      </a:solidFill>
                      <a:prstDash val="solid"/>
                      <a:round/>
                      <a:headEnd type="none" w="med" len="med"/>
                      <a:tailEnd type="none" w="med" len="med"/>
                    </a:lnB>
                    <a:solidFill>
                      <a:srgbClr val="4472C4"/>
                    </a:solidFill>
                  </a:tcPr>
                </a:tc>
                <a:tc>
                  <a:txBody>
                    <a:bodyPr/>
                    <a:lstStyle/>
                    <a:p>
                      <a:pPr algn="l" fontAlgn="base"/>
                      <a:r>
                        <a:rPr lang="en-US" sz="1600" b="1" i="0" dirty="0">
                          <a:solidFill>
                            <a:srgbClr val="FFFFFF"/>
                          </a:solidFill>
                          <a:effectLst/>
                        </a:rPr>
                        <a:t>Maximum</a:t>
                      </a: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2569728130"/>
                  </a:ext>
                </a:extLst>
              </a:tr>
              <a:tr h="428625">
                <a:tc>
                  <a:txBody>
                    <a:bodyPr/>
                    <a:lstStyle/>
                    <a:p>
                      <a:pPr algn="l" fontAlgn="base">
                        <a:lnSpc>
                          <a:spcPct val="100000"/>
                        </a:lnSpc>
                      </a:pPr>
                      <a:r>
                        <a:rPr lang="en-US" sz="1600" b="0" i="0" dirty="0">
                          <a:solidFill>
                            <a:srgbClr val="000000"/>
                          </a:solidFill>
                          <a:effectLst/>
                          <a:latin typeface="Century Gothic" panose="020B0502020202020204" pitchFamily="34" charset="0"/>
                        </a:rPr>
                        <a:t>Full-time (1700 hours)</a:t>
                      </a:r>
                      <a:endParaRPr lang="en-US" sz="1600" b="0" i="0" dirty="0">
                        <a:solidFill>
                          <a:srgbClr val="000000"/>
                        </a:solidFill>
                        <a:effectLst/>
                      </a:endParaRP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D0D8E8"/>
                    </a:solidFill>
                  </a:tcPr>
                </a:tc>
                <a:tc>
                  <a:txBody>
                    <a:bodyPr/>
                    <a:lstStyle/>
                    <a:p>
                      <a:pPr algn="l" fontAlgn="base">
                        <a:lnSpc>
                          <a:spcPct val="100000"/>
                        </a:lnSpc>
                      </a:pPr>
                      <a:r>
                        <a:rPr lang="en-US" sz="1600" b="0" i="0" dirty="0">
                          <a:solidFill>
                            <a:srgbClr val="000000"/>
                          </a:solidFill>
                          <a:effectLst/>
                          <a:latin typeface="Century Gothic" panose="020B0502020202020204" pitchFamily="34" charset="0"/>
                        </a:rPr>
                        <a:t>$25,500</a:t>
                      </a:r>
                      <a:endParaRPr lang="en-US" sz="1600" b="0" i="0" dirty="0">
                        <a:solidFill>
                          <a:srgbClr val="000000"/>
                        </a:solidFill>
                        <a:effectLst/>
                      </a:endParaRP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FD5EA"/>
                    </a:solidFill>
                  </a:tcPr>
                </a:tc>
                <a:tc>
                  <a:txBody>
                    <a:bodyPr/>
                    <a:lstStyle/>
                    <a:p>
                      <a:pPr algn="l" fontAlgn="base">
                        <a:lnSpc>
                          <a:spcPct val="100000"/>
                        </a:lnSpc>
                      </a:pPr>
                      <a:r>
                        <a:rPr lang="en-US" sz="1600" b="0" i="0" dirty="0">
                          <a:solidFill>
                            <a:srgbClr val="000000"/>
                          </a:solidFill>
                          <a:effectLst/>
                        </a:rPr>
                        <a:t>$33,004</a:t>
                      </a: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203004490"/>
                  </a:ext>
                </a:extLst>
              </a:tr>
              <a:tr h="428625">
                <a:tc>
                  <a:txBody>
                    <a:bodyPr/>
                    <a:lstStyle/>
                    <a:p>
                      <a:pPr algn="l" fontAlgn="base">
                        <a:lnSpc>
                          <a:spcPct val="100000"/>
                        </a:lnSpc>
                      </a:pPr>
                      <a:r>
                        <a:rPr lang="en-US" sz="1600" b="0" i="0" dirty="0">
                          <a:solidFill>
                            <a:srgbClr val="000000"/>
                          </a:solidFill>
                          <a:effectLst/>
                          <a:latin typeface="Century Gothic" panose="020B0502020202020204" pitchFamily="34" charset="0"/>
                        </a:rPr>
                        <a:t>Three-Quarter Time (1200 hours)</a:t>
                      </a:r>
                      <a:endParaRPr lang="en-US" sz="1600" b="0" i="0" dirty="0">
                        <a:solidFill>
                          <a:srgbClr val="000000"/>
                        </a:solidFill>
                        <a:effectLst/>
                      </a:endParaRP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9EDF4"/>
                    </a:solidFill>
                  </a:tcPr>
                </a:tc>
                <a:tc>
                  <a:txBody>
                    <a:bodyPr/>
                    <a:lstStyle/>
                    <a:p>
                      <a:pPr algn="l" fontAlgn="base">
                        <a:lnSpc>
                          <a:spcPct val="100000"/>
                        </a:lnSpc>
                      </a:pPr>
                      <a:r>
                        <a:rPr lang="en-US" sz="1600" b="0" i="0" dirty="0">
                          <a:solidFill>
                            <a:srgbClr val="000000"/>
                          </a:solidFill>
                          <a:effectLst/>
                          <a:latin typeface="Century Gothic" panose="020B0502020202020204" pitchFamily="34" charset="0"/>
                        </a:rPr>
                        <a:t>$18,000</a:t>
                      </a:r>
                      <a:endParaRPr lang="en-US" sz="1600" b="0" i="0" dirty="0">
                        <a:solidFill>
                          <a:srgbClr val="000000"/>
                        </a:solidFill>
                        <a:effectLst/>
                      </a:endParaRP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9EBF5"/>
                    </a:solidFill>
                  </a:tcPr>
                </a:tc>
                <a:tc>
                  <a:txBody>
                    <a:bodyPr/>
                    <a:lstStyle/>
                    <a:p>
                      <a:pPr algn="l" fontAlgn="base">
                        <a:lnSpc>
                          <a:spcPct val="100000"/>
                        </a:lnSpc>
                      </a:pPr>
                      <a:r>
                        <a:rPr lang="en-US" sz="1600" b="0" i="0" dirty="0">
                          <a:solidFill>
                            <a:srgbClr val="000000"/>
                          </a:solidFill>
                          <a:effectLst/>
                        </a:rPr>
                        <a:t>$23,103</a:t>
                      </a: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55123549"/>
                  </a:ext>
                </a:extLst>
              </a:tr>
              <a:tr h="428625">
                <a:tc>
                  <a:txBody>
                    <a:bodyPr/>
                    <a:lstStyle/>
                    <a:p>
                      <a:pPr algn="l" fontAlgn="base">
                        <a:lnSpc>
                          <a:spcPct val="100000"/>
                        </a:lnSpc>
                      </a:pPr>
                      <a:r>
                        <a:rPr lang="en-US" sz="1600" b="0" i="0" dirty="0">
                          <a:solidFill>
                            <a:srgbClr val="000000"/>
                          </a:solidFill>
                          <a:effectLst/>
                          <a:latin typeface="Century Gothic" panose="020B0502020202020204" pitchFamily="34" charset="0"/>
                        </a:rPr>
                        <a:t>Half-time (900 hours)</a:t>
                      </a:r>
                      <a:endParaRPr lang="en-US" sz="1600" b="0" i="0" dirty="0">
                        <a:solidFill>
                          <a:srgbClr val="000000"/>
                        </a:solidFill>
                        <a:effectLst/>
                      </a:endParaRP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FD5EA"/>
                    </a:solidFill>
                  </a:tcPr>
                </a:tc>
                <a:tc>
                  <a:txBody>
                    <a:bodyPr/>
                    <a:lstStyle/>
                    <a:p>
                      <a:pPr algn="l" fontAlgn="base">
                        <a:lnSpc>
                          <a:spcPct val="100000"/>
                        </a:lnSpc>
                      </a:pPr>
                      <a:r>
                        <a:rPr lang="en-US" sz="1600" b="0" i="0" dirty="0">
                          <a:solidFill>
                            <a:srgbClr val="000000"/>
                          </a:solidFill>
                          <a:effectLst/>
                          <a:latin typeface="Century Gothic" panose="020B0502020202020204" pitchFamily="34" charset="0"/>
                        </a:rPr>
                        <a:t>$13,500</a:t>
                      </a:r>
                      <a:endParaRPr lang="en-US" sz="1600" b="0" i="0" dirty="0">
                        <a:solidFill>
                          <a:srgbClr val="000000"/>
                        </a:solidFill>
                        <a:effectLst/>
                      </a:endParaRP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FD5EA"/>
                    </a:solidFill>
                  </a:tcPr>
                </a:tc>
                <a:tc>
                  <a:txBody>
                    <a:bodyPr/>
                    <a:lstStyle/>
                    <a:p>
                      <a:pPr algn="l" fontAlgn="base">
                        <a:lnSpc>
                          <a:spcPct val="100000"/>
                        </a:lnSpc>
                      </a:pPr>
                      <a:r>
                        <a:rPr lang="en-US" sz="1600" b="0" i="0" dirty="0">
                          <a:solidFill>
                            <a:srgbClr val="000000"/>
                          </a:solidFill>
                          <a:effectLst/>
                        </a:rPr>
                        <a:t>$16,502</a:t>
                      </a: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073865591"/>
                  </a:ext>
                </a:extLst>
              </a:tr>
              <a:tr h="428625">
                <a:tc>
                  <a:txBody>
                    <a:bodyPr/>
                    <a:lstStyle/>
                    <a:p>
                      <a:pPr algn="l" fontAlgn="base">
                        <a:lnSpc>
                          <a:spcPct val="100000"/>
                        </a:lnSpc>
                      </a:pPr>
                      <a:r>
                        <a:rPr lang="en-US" sz="1600" b="0" i="0" dirty="0">
                          <a:solidFill>
                            <a:srgbClr val="000000"/>
                          </a:solidFill>
                          <a:effectLst/>
                          <a:latin typeface="Century Gothic" panose="020B0502020202020204" pitchFamily="34" charset="0"/>
                        </a:rPr>
                        <a:t>Reduced Half-time (675 hours)</a:t>
                      </a:r>
                      <a:endParaRPr lang="en-US" sz="1600" b="0" i="0" dirty="0">
                        <a:solidFill>
                          <a:srgbClr val="000000"/>
                        </a:solidFill>
                        <a:effectLst/>
                      </a:endParaRP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9EBF5"/>
                    </a:solidFill>
                  </a:tcPr>
                </a:tc>
                <a:tc>
                  <a:txBody>
                    <a:bodyPr/>
                    <a:lstStyle/>
                    <a:p>
                      <a:pPr algn="l" fontAlgn="base">
                        <a:lnSpc>
                          <a:spcPct val="100000"/>
                        </a:lnSpc>
                      </a:pPr>
                      <a:r>
                        <a:rPr lang="en-US" sz="1600" b="0" i="0" dirty="0">
                          <a:solidFill>
                            <a:srgbClr val="000000"/>
                          </a:solidFill>
                          <a:effectLst/>
                          <a:latin typeface="Century Gothic" panose="020B0502020202020204" pitchFamily="34" charset="0"/>
                        </a:rPr>
                        <a:t>$10,125</a:t>
                      </a:r>
                      <a:endParaRPr lang="en-US" sz="1600" b="0" i="0" dirty="0">
                        <a:solidFill>
                          <a:srgbClr val="000000"/>
                        </a:solidFill>
                        <a:effectLst/>
                      </a:endParaRP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9EBF5"/>
                    </a:solidFill>
                  </a:tcPr>
                </a:tc>
                <a:tc>
                  <a:txBody>
                    <a:bodyPr/>
                    <a:lstStyle/>
                    <a:p>
                      <a:pPr algn="l" fontAlgn="base">
                        <a:lnSpc>
                          <a:spcPct val="100000"/>
                        </a:lnSpc>
                      </a:pPr>
                      <a:r>
                        <a:rPr lang="en-US" sz="1600" b="0" i="0" dirty="0">
                          <a:solidFill>
                            <a:srgbClr val="000000"/>
                          </a:solidFill>
                          <a:effectLst/>
                        </a:rPr>
                        <a:t>$12,542</a:t>
                      </a: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205735243"/>
                  </a:ext>
                </a:extLst>
              </a:tr>
              <a:tr h="0">
                <a:tc>
                  <a:txBody>
                    <a:bodyPr/>
                    <a:lstStyle/>
                    <a:p>
                      <a:pPr algn="l" fontAlgn="base">
                        <a:lnSpc>
                          <a:spcPct val="100000"/>
                        </a:lnSpc>
                      </a:pPr>
                      <a:r>
                        <a:rPr lang="en-US" sz="1600" b="0" i="0" dirty="0">
                          <a:solidFill>
                            <a:srgbClr val="000000"/>
                          </a:solidFill>
                          <a:effectLst/>
                          <a:latin typeface="Century Gothic" panose="020B0502020202020204" pitchFamily="34" charset="0"/>
                        </a:rPr>
                        <a:t>Quarter Time (450 hours)</a:t>
                      </a:r>
                      <a:endParaRPr lang="en-US" sz="1600" b="0" i="0" dirty="0">
                        <a:solidFill>
                          <a:srgbClr val="000000"/>
                        </a:solidFill>
                        <a:effectLst/>
                      </a:endParaRP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FD5EA"/>
                    </a:solidFill>
                  </a:tcPr>
                </a:tc>
                <a:tc>
                  <a:txBody>
                    <a:bodyPr/>
                    <a:lstStyle/>
                    <a:p>
                      <a:pPr algn="l" fontAlgn="base">
                        <a:lnSpc>
                          <a:spcPct val="100000"/>
                        </a:lnSpc>
                      </a:pPr>
                      <a:r>
                        <a:rPr lang="en-US" sz="1600" b="0" i="0" dirty="0">
                          <a:solidFill>
                            <a:srgbClr val="000000"/>
                          </a:solidFill>
                          <a:effectLst/>
                          <a:latin typeface="Century Gothic" panose="020B0502020202020204" pitchFamily="34" charset="0"/>
                        </a:rPr>
                        <a:t>$6,750</a:t>
                      </a:r>
                      <a:endParaRPr lang="en-US" sz="1600" b="0" i="0" dirty="0">
                        <a:solidFill>
                          <a:srgbClr val="000000"/>
                        </a:solidFill>
                        <a:effectLst/>
                      </a:endParaRP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FD5EA"/>
                    </a:solidFill>
                  </a:tcPr>
                </a:tc>
                <a:tc>
                  <a:txBody>
                    <a:bodyPr/>
                    <a:lstStyle/>
                    <a:p>
                      <a:pPr algn="l" fontAlgn="base">
                        <a:lnSpc>
                          <a:spcPct val="100000"/>
                        </a:lnSpc>
                      </a:pPr>
                      <a:r>
                        <a:rPr lang="en-US" sz="1600" b="0" i="0" dirty="0">
                          <a:solidFill>
                            <a:srgbClr val="000000"/>
                          </a:solidFill>
                          <a:effectLst/>
                        </a:rPr>
                        <a:t>$8,581</a:t>
                      </a: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651292634"/>
                  </a:ext>
                </a:extLst>
              </a:tr>
              <a:tr h="0">
                <a:tc>
                  <a:txBody>
                    <a:bodyPr/>
                    <a:lstStyle/>
                    <a:p>
                      <a:pPr algn="l" fontAlgn="base">
                        <a:lnSpc>
                          <a:spcPct val="100000"/>
                        </a:lnSpc>
                      </a:pPr>
                      <a:r>
                        <a:rPr lang="en-US" sz="1600" b="0" i="0" dirty="0">
                          <a:solidFill>
                            <a:srgbClr val="000000"/>
                          </a:solidFill>
                          <a:effectLst/>
                        </a:rPr>
                        <a:t>Minimum Time (300 hours)</a:t>
                      </a: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chemeClr val="tx1">
                        <a:lumMod val="20000"/>
                        <a:lumOff val="80000"/>
                      </a:schemeClr>
                    </a:solidFill>
                  </a:tcPr>
                </a:tc>
                <a:tc>
                  <a:txBody>
                    <a:bodyPr/>
                    <a:lstStyle/>
                    <a:p>
                      <a:pPr algn="l" fontAlgn="base">
                        <a:lnSpc>
                          <a:spcPct val="100000"/>
                        </a:lnSpc>
                      </a:pPr>
                      <a:r>
                        <a:rPr lang="en-US" sz="1600" b="0" i="0" dirty="0">
                          <a:solidFill>
                            <a:srgbClr val="000000"/>
                          </a:solidFill>
                          <a:effectLst/>
                        </a:rPr>
                        <a:t>$4,500</a:t>
                      </a: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chemeClr val="tx1">
                        <a:lumMod val="20000"/>
                        <a:lumOff val="80000"/>
                      </a:schemeClr>
                    </a:solidFill>
                  </a:tcPr>
                </a:tc>
                <a:tc>
                  <a:txBody>
                    <a:bodyPr/>
                    <a:lstStyle/>
                    <a:p>
                      <a:pPr algn="l" fontAlgn="base">
                        <a:lnSpc>
                          <a:spcPct val="100000"/>
                        </a:lnSpc>
                      </a:pPr>
                      <a:r>
                        <a:rPr lang="en-US" sz="1600" b="0" i="0" dirty="0">
                          <a:solidFill>
                            <a:srgbClr val="000000"/>
                          </a:solidFill>
                          <a:effectLst/>
                        </a:rPr>
                        <a:t>$6,931</a:t>
                      </a: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2703590661"/>
                  </a:ext>
                </a:extLst>
              </a:tr>
              <a:tr h="0">
                <a:tc>
                  <a:txBody>
                    <a:bodyPr/>
                    <a:lstStyle/>
                    <a:p>
                      <a:pPr algn="l" fontAlgn="base">
                        <a:lnSpc>
                          <a:spcPct val="100000"/>
                        </a:lnSpc>
                      </a:pPr>
                      <a:r>
                        <a:rPr lang="en-US" sz="1600" b="0" i="0" dirty="0">
                          <a:solidFill>
                            <a:srgbClr val="000000"/>
                          </a:solidFill>
                          <a:effectLst/>
                        </a:rPr>
                        <a:t>Abbreviated Time (100 hours)</a:t>
                      </a: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FD5EA"/>
                    </a:solidFill>
                  </a:tcPr>
                </a:tc>
                <a:tc>
                  <a:txBody>
                    <a:bodyPr/>
                    <a:lstStyle/>
                    <a:p>
                      <a:pPr algn="l" fontAlgn="base">
                        <a:lnSpc>
                          <a:spcPct val="100000"/>
                        </a:lnSpc>
                      </a:pPr>
                      <a:r>
                        <a:rPr lang="en-US" sz="1600" b="0" i="0" dirty="0">
                          <a:solidFill>
                            <a:srgbClr val="000000"/>
                          </a:solidFill>
                          <a:effectLst/>
                        </a:rPr>
                        <a:t>$1,500</a:t>
                      </a: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FD5EA"/>
                    </a:solidFill>
                  </a:tcPr>
                </a:tc>
                <a:tc>
                  <a:txBody>
                    <a:bodyPr/>
                    <a:lstStyle/>
                    <a:p>
                      <a:pPr algn="l" fontAlgn="base">
                        <a:lnSpc>
                          <a:spcPct val="100000"/>
                        </a:lnSpc>
                      </a:pPr>
                      <a:r>
                        <a:rPr lang="en-US" sz="1600" b="0" i="0" dirty="0">
                          <a:solidFill>
                            <a:srgbClr val="000000"/>
                          </a:solidFill>
                          <a:effectLst/>
                        </a:rPr>
                        <a:t>$1,980</a:t>
                      </a:r>
                    </a:p>
                  </a:txBody>
                  <a:tcP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638315294"/>
                  </a:ext>
                </a:extLst>
              </a:tr>
            </a:tbl>
          </a:graphicData>
        </a:graphic>
      </p:graphicFrame>
    </p:spTree>
    <p:extLst>
      <p:ext uri="{BB962C8B-B14F-4D97-AF65-F5344CB8AC3E}">
        <p14:creationId xmlns:p14="http://schemas.microsoft.com/office/powerpoint/2010/main" val="1900285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8111-DBC6-44C9-A4D9-800A2C029423}"/>
              </a:ext>
            </a:extLst>
          </p:cNvPr>
          <p:cNvSpPr>
            <a:spLocks noGrp="1"/>
          </p:cNvSpPr>
          <p:nvPr>
            <p:ph type="title"/>
          </p:nvPr>
        </p:nvSpPr>
        <p:spPr/>
        <p:txBody>
          <a:bodyPr/>
          <a:lstStyle/>
          <a:p>
            <a:r>
              <a:rPr lang="en-US" dirty="0"/>
              <a:t>Education Awards</a:t>
            </a:r>
          </a:p>
        </p:txBody>
      </p:sp>
      <p:sp>
        <p:nvSpPr>
          <p:cNvPr id="3" name="Content Placeholder 2">
            <a:extLst>
              <a:ext uri="{FF2B5EF4-FFF2-40B4-BE49-F238E27FC236}">
                <a16:creationId xmlns:a16="http://schemas.microsoft.com/office/drawing/2014/main" id="{8A8E7755-DBE6-43F5-B546-F229CC785D2B}"/>
              </a:ext>
            </a:extLst>
          </p:cNvPr>
          <p:cNvSpPr>
            <a:spLocks noGrp="1"/>
          </p:cNvSpPr>
          <p:nvPr>
            <p:ph idx="1"/>
          </p:nvPr>
        </p:nvSpPr>
        <p:spPr>
          <a:xfrm>
            <a:off x="1066800" y="1889277"/>
            <a:ext cx="10058400" cy="4023360"/>
          </a:xfrm>
        </p:spPr>
        <p:txBody>
          <a:bodyPr>
            <a:normAutofit/>
          </a:bodyPr>
          <a:lstStyle/>
          <a:p>
            <a:pPr marL="578358" lvl="1" indent="-285750">
              <a:lnSpc>
                <a:spcPct val="120000"/>
              </a:lnSpc>
            </a:pPr>
            <a:r>
              <a:rPr lang="en-US" dirty="0"/>
              <a:t>Segal Education Award</a:t>
            </a:r>
          </a:p>
          <a:p>
            <a:pPr marL="761238" lvl="2" indent="-285750">
              <a:lnSpc>
                <a:spcPct val="120000"/>
              </a:lnSpc>
            </a:pPr>
            <a:r>
              <a:rPr lang="en-US" dirty="0"/>
              <a:t>Provided to all members that successfully complete their term of service</a:t>
            </a:r>
          </a:p>
          <a:p>
            <a:pPr marL="761238" lvl="2" indent="-285750">
              <a:lnSpc>
                <a:spcPct val="120000"/>
              </a:lnSpc>
            </a:pPr>
            <a:r>
              <a:rPr lang="en-US" dirty="0"/>
              <a:t>Provided by National Service Trust</a:t>
            </a:r>
          </a:p>
          <a:p>
            <a:pPr marL="761238" lvl="2" indent="-285750">
              <a:lnSpc>
                <a:spcPct val="120000"/>
              </a:lnSpc>
            </a:pPr>
            <a:r>
              <a:rPr lang="en-US" dirty="0"/>
              <a:t>Not included in program budget</a:t>
            </a:r>
          </a:p>
          <a:p>
            <a:pPr marL="578358" lvl="1" indent="-285750">
              <a:lnSpc>
                <a:spcPct val="120000"/>
              </a:lnSpc>
            </a:pPr>
            <a:r>
              <a:rPr lang="en-US" dirty="0"/>
              <a:t>CA For All Education Award</a:t>
            </a:r>
          </a:p>
          <a:p>
            <a:pPr marL="761238" lvl="2" indent="-285750">
              <a:lnSpc>
                <a:spcPct val="120000"/>
              </a:lnSpc>
            </a:pPr>
            <a:r>
              <a:rPr lang="en-US" dirty="0"/>
              <a:t>Provided by the state of CA for all 1700-members</a:t>
            </a:r>
          </a:p>
          <a:p>
            <a:pPr marL="761238" lvl="2" indent="-285750">
              <a:lnSpc>
                <a:spcPct val="120000"/>
              </a:lnSpc>
            </a:pPr>
            <a:r>
              <a:rPr lang="en-US" dirty="0"/>
              <a:t>Supplements Segal education award for a total of $10,000</a:t>
            </a:r>
          </a:p>
          <a:p>
            <a:pPr marL="292608" lvl="1" indent="0">
              <a:lnSpc>
                <a:spcPct val="120000"/>
              </a:lnSpc>
              <a:buNone/>
            </a:pPr>
            <a:endParaRPr lang="en-US" dirty="0"/>
          </a:p>
        </p:txBody>
      </p:sp>
    </p:spTree>
    <p:extLst>
      <p:ext uri="{BB962C8B-B14F-4D97-AF65-F5344CB8AC3E}">
        <p14:creationId xmlns:p14="http://schemas.microsoft.com/office/powerpoint/2010/main" val="3033448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8111-DBC6-44C9-A4D9-800A2C029423}"/>
              </a:ext>
            </a:extLst>
          </p:cNvPr>
          <p:cNvSpPr>
            <a:spLocks noGrp="1"/>
          </p:cNvSpPr>
          <p:nvPr>
            <p:ph type="title"/>
          </p:nvPr>
        </p:nvSpPr>
        <p:spPr/>
        <p:txBody>
          <a:bodyPr/>
          <a:lstStyle/>
          <a:p>
            <a:r>
              <a:rPr lang="en-US" dirty="0"/>
              <a:t>Other Grant Parameters</a:t>
            </a:r>
          </a:p>
        </p:txBody>
      </p:sp>
      <p:sp>
        <p:nvSpPr>
          <p:cNvPr id="3" name="Content Placeholder 2">
            <a:extLst>
              <a:ext uri="{FF2B5EF4-FFF2-40B4-BE49-F238E27FC236}">
                <a16:creationId xmlns:a16="http://schemas.microsoft.com/office/drawing/2014/main" id="{8A8E7755-DBE6-43F5-B546-F229CC785D2B}"/>
              </a:ext>
            </a:extLst>
          </p:cNvPr>
          <p:cNvSpPr>
            <a:spLocks noGrp="1"/>
          </p:cNvSpPr>
          <p:nvPr>
            <p:ph idx="1"/>
          </p:nvPr>
        </p:nvSpPr>
        <p:spPr>
          <a:xfrm>
            <a:off x="1066800" y="1889277"/>
            <a:ext cx="10058400" cy="4023360"/>
          </a:xfrm>
        </p:spPr>
        <p:txBody>
          <a:bodyPr>
            <a:normAutofit/>
          </a:bodyPr>
          <a:lstStyle/>
          <a:p>
            <a:pPr marL="578358" lvl="1" indent="-285750">
              <a:lnSpc>
                <a:spcPct val="120000"/>
              </a:lnSpc>
            </a:pPr>
            <a:r>
              <a:rPr lang="en-US" dirty="0"/>
              <a:t>Minimum program size: 20 MSY (full-time equivalent positions)</a:t>
            </a:r>
          </a:p>
          <a:p>
            <a:pPr marL="578358" lvl="1" indent="-285750">
              <a:lnSpc>
                <a:spcPct val="120000"/>
              </a:lnSpc>
            </a:pPr>
            <a:r>
              <a:rPr lang="en-US" dirty="0"/>
              <a:t>Minimum placement of two members per site</a:t>
            </a:r>
          </a:p>
          <a:p>
            <a:pPr marL="292608" lvl="1" indent="0">
              <a:lnSpc>
                <a:spcPct val="120000"/>
              </a:lnSpc>
              <a:buNone/>
            </a:pPr>
            <a:endParaRPr lang="en-US" dirty="0"/>
          </a:p>
        </p:txBody>
      </p:sp>
    </p:spTree>
    <p:extLst>
      <p:ext uri="{BB962C8B-B14F-4D97-AF65-F5344CB8AC3E}">
        <p14:creationId xmlns:p14="http://schemas.microsoft.com/office/powerpoint/2010/main" val="4247657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8111-DBC6-44C9-A4D9-800A2C029423}"/>
              </a:ext>
            </a:extLst>
          </p:cNvPr>
          <p:cNvSpPr>
            <a:spLocks noGrp="1"/>
          </p:cNvSpPr>
          <p:nvPr>
            <p:ph type="title"/>
          </p:nvPr>
        </p:nvSpPr>
        <p:spPr/>
        <p:txBody>
          <a:bodyPr/>
          <a:lstStyle/>
          <a:p>
            <a:r>
              <a:rPr lang="en-US" dirty="0"/>
              <a:t>Application Deadline</a:t>
            </a:r>
          </a:p>
        </p:txBody>
      </p:sp>
      <p:sp>
        <p:nvSpPr>
          <p:cNvPr id="3" name="Content Placeholder 2">
            <a:extLst>
              <a:ext uri="{FF2B5EF4-FFF2-40B4-BE49-F238E27FC236}">
                <a16:creationId xmlns:a16="http://schemas.microsoft.com/office/drawing/2014/main" id="{8A8E7755-DBE6-43F5-B546-F229CC785D2B}"/>
              </a:ext>
            </a:extLst>
          </p:cNvPr>
          <p:cNvSpPr>
            <a:spLocks noGrp="1"/>
          </p:cNvSpPr>
          <p:nvPr>
            <p:ph idx="1"/>
          </p:nvPr>
        </p:nvSpPr>
        <p:spPr>
          <a:xfrm>
            <a:off x="1066800" y="1889277"/>
            <a:ext cx="10058400" cy="4023360"/>
          </a:xfrm>
        </p:spPr>
        <p:txBody>
          <a:bodyPr>
            <a:normAutofit/>
          </a:bodyPr>
          <a:lstStyle/>
          <a:p>
            <a:pPr marL="578358" lvl="1" indent="-285750">
              <a:lnSpc>
                <a:spcPct val="120000"/>
              </a:lnSpc>
            </a:pPr>
            <a:r>
              <a:rPr lang="en-US" dirty="0"/>
              <a:t>All application components due by</a:t>
            </a:r>
            <a:r>
              <a:rPr lang="en-US" b="1" u="sng" dirty="0"/>
              <a:t> Thursday, October 27, 2022, 5:00pm PST.</a:t>
            </a:r>
          </a:p>
          <a:p>
            <a:pPr marL="761238" lvl="2" indent="-285750">
              <a:lnSpc>
                <a:spcPct val="120000"/>
              </a:lnSpc>
            </a:pPr>
            <a:r>
              <a:rPr lang="en-US" dirty="0"/>
              <a:t>Application submitted electronically in </a:t>
            </a:r>
            <a:r>
              <a:rPr lang="en-US" dirty="0" err="1"/>
              <a:t>eGrants</a:t>
            </a:r>
            <a:endParaRPr lang="en-US" dirty="0"/>
          </a:p>
          <a:p>
            <a:pPr marL="761238" lvl="2" indent="-285750">
              <a:lnSpc>
                <a:spcPct val="120000"/>
              </a:lnSpc>
            </a:pPr>
            <a:r>
              <a:rPr lang="en-US" dirty="0"/>
              <a:t>Application documents and forms submitted electronically in CV AmeriCorps Grants Portal (Salesforce)</a:t>
            </a:r>
          </a:p>
          <a:p>
            <a:pPr marL="292608" lvl="1" indent="0">
              <a:lnSpc>
                <a:spcPct val="120000"/>
              </a:lnSpc>
              <a:buNone/>
            </a:pPr>
            <a:endParaRPr lang="en-US" dirty="0"/>
          </a:p>
        </p:txBody>
      </p:sp>
    </p:spTree>
    <p:extLst>
      <p:ext uri="{BB962C8B-B14F-4D97-AF65-F5344CB8AC3E}">
        <p14:creationId xmlns:p14="http://schemas.microsoft.com/office/powerpoint/2010/main" val="1677923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8111-DBC6-44C9-A4D9-800A2C029423}"/>
              </a:ext>
            </a:extLst>
          </p:cNvPr>
          <p:cNvSpPr>
            <a:spLocks noGrp="1"/>
          </p:cNvSpPr>
          <p:nvPr>
            <p:ph type="title"/>
          </p:nvPr>
        </p:nvSpPr>
        <p:spPr/>
        <p:txBody>
          <a:bodyPr/>
          <a:lstStyle/>
          <a:p>
            <a:r>
              <a:rPr lang="en-US" dirty="0" err="1"/>
              <a:t>eGrants</a:t>
            </a:r>
            <a:r>
              <a:rPr lang="en-US" dirty="0"/>
              <a:t> Submission – Start EARLY</a:t>
            </a:r>
          </a:p>
        </p:txBody>
      </p:sp>
      <p:sp>
        <p:nvSpPr>
          <p:cNvPr id="3" name="Content Placeholder 2">
            <a:extLst>
              <a:ext uri="{FF2B5EF4-FFF2-40B4-BE49-F238E27FC236}">
                <a16:creationId xmlns:a16="http://schemas.microsoft.com/office/drawing/2014/main" id="{8A8E7755-DBE6-43F5-B546-F229CC785D2B}"/>
              </a:ext>
            </a:extLst>
          </p:cNvPr>
          <p:cNvSpPr>
            <a:spLocks noGrp="1"/>
          </p:cNvSpPr>
          <p:nvPr>
            <p:ph idx="1"/>
          </p:nvPr>
        </p:nvSpPr>
        <p:spPr>
          <a:xfrm>
            <a:off x="1066800" y="1889277"/>
            <a:ext cx="10058400" cy="4023360"/>
          </a:xfrm>
        </p:spPr>
        <p:txBody>
          <a:bodyPr>
            <a:normAutofit/>
          </a:bodyPr>
          <a:lstStyle/>
          <a:p>
            <a:pPr marL="578358" lvl="1" indent="-285750">
              <a:lnSpc>
                <a:spcPct val="120000"/>
              </a:lnSpc>
            </a:pPr>
            <a:r>
              <a:rPr lang="en-US" dirty="0"/>
              <a:t>Begin the </a:t>
            </a:r>
            <a:r>
              <a:rPr lang="en-US" dirty="0" err="1"/>
              <a:t>eGrants</a:t>
            </a:r>
            <a:r>
              <a:rPr lang="en-US" dirty="0"/>
              <a:t> application at least two weeks before the deadline</a:t>
            </a:r>
          </a:p>
          <a:p>
            <a:pPr marL="578358" lvl="1" indent="-285750">
              <a:lnSpc>
                <a:spcPct val="120000"/>
              </a:lnSpc>
            </a:pPr>
            <a:r>
              <a:rPr lang="en-US" dirty="0"/>
              <a:t>Draft the application as a Word document, copy and paste text into appropriate </a:t>
            </a:r>
            <a:r>
              <a:rPr lang="en-US" dirty="0" err="1"/>
              <a:t>eGrants</a:t>
            </a:r>
            <a:r>
              <a:rPr lang="en-US" dirty="0"/>
              <a:t> fields no later than 5 days prior to the deadline</a:t>
            </a:r>
          </a:p>
          <a:p>
            <a:pPr marL="578358" lvl="1" indent="-285750">
              <a:lnSpc>
                <a:spcPct val="120000"/>
              </a:lnSpc>
            </a:pPr>
            <a:r>
              <a:rPr lang="en-US" dirty="0"/>
              <a:t>Contact </a:t>
            </a:r>
            <a:r>
              <a:rPr lang="en-US" dirty="0" err="1"/>
              <a:t>eGrants</a:t>
            </a:r>
            <a:r>
              <a:rPr lang="en-US" dirty="0"/>
              <a:t> Help Desk with issues; keep </a:t>
            </a:r>
            <a:r>
              <a:rPr lang="en-US" dirty="0">
                <a:hlinkClick r:id="rId2"/>
              </a:rPr>
              <a:t>funding@cv.ca.gov</a:t>
            </a:r>
            <a:r>
              <a:rPr lang="en-US" dirty="0"/>
              <a:t> informed</a:t>
            </a:r>
          </a:p>
          <a:p>
            <a:pPr marL="292608" lvl="1" indent="0">
              <a:lnSpc>
                <a:spcPct val="120000"/>
              </a:lnSpc>
              <a:buNone/>
            </a:pPr>
            <a:endParaRPr lang="en-US" dirty="0"/>
          </a:p>
        </p:txBody>
      </p:sp>
    </p:spTree>
    <p:extLst>
      <p:ext uri="{BB962C8B-B14F-4D97-AF65-F5344CB8AC3E}">
        <p14:creationId xmlns:p14="http://schemas.microsoft.com/office/powerpoint/2010/main" val="3099390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8111-DBC6-44C9-A4D9-800A2C029423}"/>
              </a:ext>
            </a:extLst>
          </p:cNvPr>
          <p:cNvSpPr>
            <a:spLocks noGrp="1"/>
          </p:cNvSpPr>
          <p:nvPr>
            <p:ph type="title"/>
          </p:nvPr>
        </p:nvSpPr>
        <p:spPr/>
        <p:txBody>
          <a:bodyPr>
            <a:normAutofit fontScale="90000"/>
          </a:bodyPr>
          <a:lstStyle/>
          <a:p>
            <a:r>
              <a:rPr lang="en-US" dirty="0"/>
              <a:t>Submitting Additional Documents</a:t>
            </a:r>
          </a:p>
        </p:txBody>
      </p:sp>
      <p:sp>
        <p:nvSpPr>
          <p:cNvPr id="3" name="Content Placeholder 2">
            <a:extLst>
              <a:ext uri="{FF2B5EF4-FFF2-40B4-BE49-F238E27FC236}">
                <a16:creationId xmlns:a16="http://schemas.microsoft.com/office/drawing/2014/main" id="{8A8E7755-DBE6-43F5-B546-F229CC785D2B}"/>
              </a:ext>
            </a:extLst>
          </p:cNvPr>
          <p:cNvSpPr>
            <a:spLocks noGrp="1"/>
          </p:cNvSpPr>
          <p:nvPr>
            <p:ph idx="1"/>
          </p:nvPr>
        </p:nvSpPr>
        <p:spPr>
          <a:xfrm>
            <a:off x="1066800" y="1889277"/>
            <a:ext cx="10058400" cy="4023360"/>
          </a:xfrm>
        </p:spPr>
        <p:txBody>
          <a:bodyPr>
            <a:normAutofit lnSpcReduction="10000"/>
          </a:bodyPr>
          <a:lstStyle/>
          <a:p>
            <a:pPr marL="578358" lvl="1" indent="-285750">
              <a:lnSpc>
                <a:spcPct val="120000"/>
              </a:lnSpc>
            </a:pPr>
            <a:r>
              <a:rPr lang="en-US" dirty="0"/>
              <a:t>Additional documents must be submitted through the CV AmeriCorps Grants Portal (Salesforce)</a:t>
            </a:r>
          </a:p>
          <a:p>
            <a:pPr marL="578358" lvl="1" indent="-285750">
              <a:lnSpc>
                <a:spcPct val="120000"/>
              </a:lnSpc>
            </a:pPr>
            <a:r>
              <a:rPr lang="en-US" dirty="0"/>
              <a:t>New applicants should establish an account as soon as possible</a:t>
            </a:r>
          </a:p>
          <a:p>
            <a:pPr marL="578358" lvl="1" indent="-285750">
              <a:lnSpc>
                <a:spcPct val="120000"/>
              </a:lnSpc>
            </a:pPr>
            <a:r>
              <a:rPr lang="en-US" dirty="0"/>
              <a:t>Recompeting applicants can create an application from their 2022-23 Program Record</a:t>
            </a:r>
          </a:p>
          <a:p>
            <a:pPr marL="578358" lvl="1" indent="-285750">
              <a:lnSpc>
                <a:spcPct val="120000"/>
              </a:lnSpc>
            </a:pPr>
            <a:r>
              <a:rPr lang="en-US" dirty="0"/>
              <a:t>All applicants must have an application in the Portal to submit the required documents</a:t>
            </a:r>
          </a:p>
          <a:p>
            <a:pPr marL="578358" lvl="1" indent="-285750">
              <a:lnSpc>
                <a:spcPct val="120000"/>
              </a:lnSpc>
            </a:pPr>
            <a:r>
              <a:rPr lang="en-US" dirty="0"/>
              <a:t>Contact </a:t>
            </a:r>
            <a:r>
              <a:rPr lang="en-US" dirty="0">
                <a:hlinkClick r:id="rId2"/>
              </a:rPr>
              <a:t>funding@cv.ca.gov</a:t>
            </a:r>
            <a:r>
              <a:rPr lang="en-US" dirty="0"/>
              <a:t> with technical issues</a:t>
            </a:r>
          </a:p>
          <a:p>
            <a:pPr marL="292608" lvl="1" indent="0">
              <a:lnSpc>
                <a:spcPct val="120000"/>
              </a:lnSpc>
              <a:buNone/>
            </a:pPr>
            <a:endParaRPr lang="en-US" dirty="0"/>
          </a:p>
        </p:txBody>
      </p:sp>
    </p:spTree>
    <p:extLst>
      <p:ext uri="{BB962C8B-B14F-4D97-AF65-F5344CB8AC3E}">
        <p14:creationId xmlns:p14="http://schemas.microsoft.com/office/powerpoint/2010/main" val="246699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A2EE-3FD9-4469-BAF2-6D03A3F0786C}"/>
              </a:ext>
            </a:extLst>
          </p:cNvPr>
          <p:cNvSpPr>
            <a:spLocks noGrp="1"/>
          </p:cNvSpPr>
          <p:nvPr>
            <p:ph type="ctrTitle"/>
          </p:nvPr>
        </p:nvSpPr>
        <p:spPr/>
        <p:txBody>
          <a:bodyPr/>
          <a:lstStyle/>
          <a:p>
            <a:r>
              <a:rPr lang="en-US" dirty="0"/>
              <a:t>Questions &amp; Answers</a:t>
            </a:r>
          </a:p>
        </p:txBody>
      </p:sp>
      <p:sp>
        <p:nvSpPr>
          <p:cNvPr id="4" name="Content Placeholder 2">
            <a:extLst>
              <a:ext uri="{FF2B5EF4-FFF2-40B4-BE49-F238E27FC236}">
                <a16:creationId xmlns:a16="http://schemas.microsoft.com/office/drawing/2014/main" id="{5E35B28A-298C-4B11-AB36-8458C098EB87}"/>
              </a:ext>
            </a:extLst>
          </p:cNvPr>
          <p:cNvSpPr txBox="1">
            <a:spLocks/>
          </p:cNvSpPr>
          <p:nvPr/>
        </p:nvSpPr>
        <p:spPr>
          <a:xfrm>
            <a:off x="1097280" y="4453128"/>
            <a:ext cx="10058400" cy="11430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spcAft>
                <a:spcPts val="600"/>
              </a:spcAft>
              <a:buClr>
                <a:schemeClr val="accent1"/>
              </a:buClr>
              <a:buSzPct val="100000"/>
              <a:buFont typeface="Calibri" panose="020F0502020204030204" pitchFamily="34" charset="0"/>
              <a:buNone/>
              <a:defRPr sz="2400" kern="1200" cap="all" spc="200" baseline="0">
                <a:solidFill>
                  <a:schemeClr val="accent5">
                    <a:lumMod val="75000"/>
                  </a:schemeClr>
                </a:solidFill>
                <a:latin typeface="+mj-lt"/>
                <a:ea typeface="+mn-ea"/>
                <a:cs typeface="+mn-cs"/>
              </a:defRPr>
            </a:lvl1pPr>
            <a:lvl2pPr marL="457200" indent="0" algn="ctr" defTabSz="914400" rtl="0" eaLnBrk="1" latinLnBrk="0" hangingPunct="1">
              <a:lnSpc>
                <a:spcPct val="100000"/>
              </a:lnSpc>
              <a:spcBef>
                <a:spcPts val="600"/>
              </a:spcBef>
              <a:spcAft>
                <a:spcPts val="600"/>
              </a:spcAft>
              <a:buClr>
                <a:schemeClr val="accent1"/>
              </a:buClr>
              <a:buFont typeface="Calibri" pitchFamily="34" charset="0"/>
              <a:buNone/>
              <a:defRPr sz="2400" kern="1200">
                <a:solidFill>
                  <a:schemeClr val="tx1"/>
                </a:solidFill>
                <a:latin typeface="+mn-lt"/>
                <a:ea typeface="+mn-ea"/>
                <a:cs typeface="+mn-cs"/>
              </a:defRPr>
            </a:lvl2pPr>
            <a:lvl3pPr marL="914400" indent="0" algn="ctr" defTabSz="914400" rtl="0" eaLnBrk="1" latinLnBrk="0" hangingPunct="1">
              <a:lnSpc>
                <a:spcPct val="100000"/>
              </a:lnSpc>
              <a:spcBef>
                <a:spcPts val="600"/>
              </a:spcBef>
              <a:spcAft>
                <a:spcPts val="600"/>
              </a:spcAft>
              <a:buClr>
                <a:schemeClr val="accent1"/>
              </a:buClr>
              <a:buFont typeface="Calibri" pitchFamily="34" charset="0"/>
              <a:buNone/>
              <a:defRPr sz="2400" kern="1200">
                <a:solidFill>
                  <a:schemeClr val="tx1"/>
                </a:solidFill>
                <a:latin typeface="+mn-lt"/>
                <a:ea typeface="+mn-ea"/>
                <a:cs typeface="+mn-cs"/>
              </a:defRPr>
            </a:lvl3pPr>
            <a:lvl4pPr marL="1371600" indent="0" algn="ctr" defTabSz="914400" rtl="0" eaLnBrk="1" latinLnBrk="0" hangingPunct="1">
              <a:lnSpc>
                <a:spcPct val="100000"/>
              </a:lnSpc>
              <a:spcBef>
                <a:spcPts val="600"/>
              </a:spcBef>
              <a:spcAft>
                <a:spcPts val="600"/>
              </a:spcAft>
              <a:buClr>
                <a:schemeClr val="accent1"/>
              </a:buClr>
              <a:buFont typeface="Calibri" pitchFamily="34" charset="0"/>
              <a:buNone/>
              <a:defRPr sz="2000" kern="1200">
                <a:solidFill>
                  <a:schemeClr val="tx1"/>
                </a:solidFill>
                <a:latin typeface="+mn-lt"/>
                <a:ea typeface="+mn-ea"/>
                <a:cs typeface="+mn-cs"/>
              </a:defRPr>
            </a:lvl4pPr>
            <a:lvl5pPr marL="1828800" indent="0" algn="ctr" defTabSz="914400" rtl="0" eaLnBrk="1" latinLnBrk="0" hangingPunct="1">
              <a:lnSpc>
                <a:spcPct val="100000"/>
              </a:lnSpc>
              <a:spcBef>
                <a:spcPts val="600"/>
              </a:spcBef>
              <a:spcAft>
                <a:spcPts val="600"/>
              </a:spcAft>
              <a:buClr>
                <a:schemeClr val="accent1"/>
              </a:buClr>
              <a:buFont typeface="Calibri" pitchFamily="34" charset="0"/>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182880"/>
            <a:r>
              <a:rPr lang="en-US">
                <a:solidFill>
                  <a:schemeClr val="tx1"/>
                </a:solidFill>
              </a:rPr>
              <a:t>Please type your questions in the chat or unmute</a:t>
            </a:r>
          </a:p>
          <a:p>
            <a:pPr marL="182880"/>
            <a:endParaRPr lang="en-US"/>
          </a:p>
          <a:p>
            <a:pPr marL="182880"/>
            <a:endParaRPr lang="en-US" dirty="0"/>
          </a:p>
        </p:txBody>
      </p:sp>
    </p:spTree>
    <p:extLst>
      <p:ext uri="{BB962C8B-B14F-4D97-AF65-F5344CB8AC3E}">
        <p14:creationId xmlns:p14="http://schemas.microsoft.com/office/powerpoint/2010/main" val="2072941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A2EE-3FD9-4469-BAF2-6D03A3F0786C}"/>
              </a:ext>
            </a:extLst>
          </p:cNvPr>
          <p:cNvSpPr>
            <a:spLocks noGrp="1"/>
          </p:cNvSpPr>
          <p:nvPr>
            <p:ph type="ctrTitle"/>
          </p:nvPr>
        </p:nvSpPr>
        <p:spPr/>
        <p:txBody>
          <a:bodyPr/>
          <a:lstStyle/>
          <a:p>
            <a:r>
              <a:rPr lang="en-US" dirty="0"/>
              <a:t>Thank you!</a:t>
            </a:r>
          </a:p>
        </p:txBody>
      </p:sp>
      <p:sp>
        <p:nvSpPr>
          <p:cNvPr id="4" name="Content Placeholder 2">
            <a:extLst>
              <a:ext uri="{FF2B5EF4-FFF2-40B4-BE49-F238E27FC236}">
                <a16:creationId xmlns:a16="http://schemas.microsoft.com/office/drawing/2014/main" id="{5E35B28A-298C-4B11-AB36-8458C098EB87}"/>
              </a:ext>
            </a:extLst>
          </p:cNvPr>
          <p:cNvSpPr txBox="1">
            <a:spLocks/>
          </p:cNvSpPr>
          <p:nvPr/>
        </p:nvSpPr>
        <p:spPr>
          <a:xfrm>
            <a:off x="1097280" y="4453128"/>
            <a:ext cx="10058400" cy="11430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spcAft>
                <a:spcPts val="600"/>
              </a:spcAft>
              <a:buClr>
                <a:schemeClr val="accent1"/>
              </a:buClr>
              <a:buSzPct val="100000"/>
              <a:buFont typeface="Calibri" panose="020F0502020204030204" pitchFamily="34" charset="0"/>
              <a:buNone/>
              <a:defRPr sz="2400" kern="1200" cap="all" spc="200" baseline="0">
                <a:solidFill>
                  <a:schemeClr val="accent5">
                    <a:lumMod val="75000"/>
                  </a:schemeClr>
                </a:solidFill>
                <a:latin typeface="+mj-lt"/>
                <a:ea typeface="+mn-ea"/>
                <a:cs typeface="+mn-cs"/>
              </a:defRPr>
            </a:lvl1pPr>
            <a:lvl2pPr marL="457200" indent="0" algn="ctr" defTabSz="914400" rtl="0" eaLnBrk="1" latinLnBrk="0" hangingPunct="1">
              <a:lnSpc>
                <a:spcPct val="100000"/>
              </a:lnSpc>
              <a:spcBef>
                <a:spcPts val="600"/>
              </a:spcBef>
              <a:spcAft>
                <a:spcPts val="600"/>
              </a:spcAft>
              <a:buClr>
                <a:schemeClr val="accent1"/>
              </a:buClr>
              <a:buFont typeface="Calibri" pitchFamily="34" charset="0"/>
              <a:buNone/>
              <a:defRPr sz="2400" kern="1200">
                <a:solidFill>
                  <a:schemeClr val="tx1"/>
                </a:solidFill>
                <a:latin typeface="+mn-lt"/>
                <a:ea typeface="+mn-ea"/>
                <a:cs typeface="+mn-cs"/>
              </a:defRPr>
            </a:lvl2pPr>
            <a:lvl3pPr marL="914400" indent="0" algn="ctr" defTabSz="914400" rtl="0" eaLnBrk="1" latinLnBrk="0" hangingPunct="1">
              <a:lnSpc>
                <a:spcPct val="100000"/>
              </a:lnSpc>
              <a:spcBef>
                <a:spcPts val="600"/>
              </a:spcBef>
              <a:spcAft>
                <a:spcPts val="600"/>
              </a:spcAft>
              <a:buClr>
                <a:schemeClr val="accent1"/>
              </a:buClr>
              <a:buFont typeface="Calibri" pitchFamily="34" charset="0"/>
              <a:buNone/>
              <a:defRPr sz="2400" kern="1200">
                <a:solidFill>
                  <a:schemeClr val="tx1"/>
                </a:solidFill>
                <a:latin typeface="+mn-lt"/>
                <a:ea typeface="+mn-ea"/>
                <a:cs typeface="+mn-cs"/>
              </a:defRPr>
            </a:lvl3pPr>
            <a:lvl4pPr marL="1371600" indent="0" algn="ctr" defTabSz="914400" rtl="0" eaLnBrk="1" latinLnBrk="0" hangingPunct="1">
              <a:lnSpc>
                <a:spcPct val="100000"/>
              </a:lnSpc>
              <a:spcBef>
                <a:spcPts val="600"/>
              </a:spcBef>
              <a:spcAft>
                <a:spcPts val="600"/>
              </a:spcAft>
              <a:buClr>
                <a:schemeClr val="accent1"/>
              </a:buClr>
              <a:buFont typeface="Calibri" pitchFamily="34" charset="0"/>
              <a:buNone/>
              <a:defRPr sz="2000" kern="1200">
                <a:solidFill>
                  <a:schemeClr val="tx1"/>
                </a:solidFill>
                <a:latin typeface="+mn-lt"/>
                <a:ea typeface="+mn-ea"/>
                <a:cs typeface="+mn-cs"/>
              </a:defRPr>
            </a:lvl4pPr>
            <a:lvl5pPr marL="1828800" indent="0" algn="ctr" defTabSz="914400" rtl="0" eaLnBrk="1" latinLnBrk="0" hangingPunct="1">
              <a:lnSpc>
                <a:spcPct val="100000"/>
              </a:lnSpc>
              <a:spcBef>
                <a:spcPts val="600"/>
              </a:spcBef>
              <a:spcAft>
                <a:spcPts val="600"/>
              </a:spcAft>
              <a:buClr>
                <a:schemeClr val="accent1"/>
              </a:buClr>
              <a:buFont typeface="Calibri" pitchFamily="34" charset="0"/>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182880"/>
            <a:r>
              <a:rPr lang="en-US" dirty="0">
                <a:solidFill>
                  <a:schemeClr val="tx1"/>
                </a:solidFill>
              </a:rPr>
              <a:t>Send additional questions to Funding@cv.ca.gov</a:t>
            </a:r>
          </a:p>
          <a:p>
            <a:pPr marL="182880"/>
            <a:endParaRPr lang="en-US" dirty="0"/>
          </a:p>
          <a:p>
            <a:pPr marL="182880"/>
            <a:endParaRPr lang="en-US" dirty="0"/>
          </a:p>
        </p:txBody>
      </p:sp>
    </p:spTree>
    <p:extLst>
      <p:ext uri="{BB962C8B-B14F-4D97-AF65-F5344CB8AC3E}">
        <p14:creationId xmlns:p14="http://schemas.microsoft.com/office/powerpoint/2010/main" val="4024091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E5DE2-107E-4D69-A237-5EA2601754D5}"/>
              </a:ext>
            </a:extLst>
          </p:cNvPr>
          <p:cNvSpPr>
            <a:spLocks noGrp="1"/>
          </p:cNvSpPr>
          <p:nvPr>
            <p:ph type="title"/>
          </p:nvPr>
        </p:nvSpPr>
        <p:spPr>
          <a:xfrm>
            <a:off x="1097280" y="286604"/>
            <a:ext cx="10058400" cy="1421546"/>
          </a:xfrm>
        </p:spPr>
        <p:txBody>
          <a:bodyPr>
            <a:normAutofit/>
          </a:bodyPr>
          <a:lstStyle/>
          <a:p>
            <a:r>
              <a:rPr lang="en-US" sz="5000" b="1" dirty="0">
                <a:solidFill>
                  <a:schemeClr val="tx1"/>
                </a:solidFill>
              </a:rPr>
              <a:t>Technical Assistance Webinars</a:t>
            </a:r>
          </a:p>
        </p:txBody>
      </p:sp>
      <p:sp>
        <p:nvSpPr>
          <p:cNvPr id="3" name="Content Placeholder 2">
            <a:extLst>
              <a:ext uri="{FF2B5EF4-FFF2-40B4-BE49-F238E27FC236}">
                <a16:creationId xmlns:a16="http://schemas.microsoft.com/office/drawing/2014/main" id="{4B689786-F67A-4832-8740-18DDD5834BD2}"/>
              </a:ext>
            </a:extLst>
          </p:cNvPr>
          <p:cNvSpPr>
            <a:spLocks noGrp="1"/>
          </p:cNvSpPr>
          <p:nvPr>
            <p:ph idx="1"/>
          </p:nvPr>
        </p:nvSpPr>
        <p:spPr/>
        <p:txBody>
          <a:bodyPr>
            <a:normAutofit fontScale="77500" lnSpcReduction="20000"/>
          </a:bodyPr>
          <a:lstStyle/>
          <a:p>
            <a:pPr algn="l" fontAlgn="base"/>
            <a:r>
              <a:rPr lang="en-US" b="1" i="0" dirty="0">
                <a:solidFill>
                  <a:srgbClr val="111111"/>
                </a:solidFill>
                <a:effectLst/>
                <a:latin typeface="Source Sans Pro" panose="020B0503030403020204" pitchFamily="34" charset="0"/>
              </a:rPr>
              <a:t>AmeriCorps State Funding Opportunity Overview</a:t>
            </a:r>
            <a:r>
              <a:rPr lang="en-US" b="0" i="0" dirty="0">
                <a:solidFill>
                  <a:srgbClr val="111111"/>
                </a:solidFill>
                <a:effectLst/>
                <a:latin typeface="Source Sans Pro" panose="020B0503030403020204" pitchFamily="34" charset="0"/>
              </a:rPr>
              <a:t> </a:t>
            </a:r>
            <a:r>
              <a:rPr lang="en-US" b="1" i="0" dirty="0">
                <a:solidFill>
                  <a:srgbClr val="111111"/>
                </a:solidFill>
                <a:effectLst/>
                <a:latin typeface="Source Sans Pro" panose="020B0503030403020204" pitchFamily="34" charset="0"/>
              </a:rPr>
              <a:t>and Q+A</a:t>
            </a:r>
            <a:r>
              <a:rPr lang="en-US" b="0" i="0" dirty="0">
                <a:solidFill>
                  <a:srgbClr val="111111"/>
                </a:solidFill>
                <a:effectLst/>
                <a:latin typeface="Source Sans Pro" panose="020B0503030403020204" pitchFamily="34" charset="0"/>
              </a:rPr>
              <a:t> </a:t>
            </a:r>
            <a:r>
              <a:rPr lang="en-US" b="1" i="0" dirty="0">
                <a:solidFill>
                  <a:srgbClr val="111111"/>
                </a:solidFill>
                <a:effectLst/>
                <a:latin typeface="Source Sans Pro" panose="020B0503030403020204" pitchFamily="34" charset="0"/>
              </a:rPr>
              <a:t>​</a:t>
            </a:r>
          </a:p>
          <a:p>
            <a:pPr lvl="1" fontAlgn="base"/>
            <a:r>
              <a:rPr lang="en-US" sz="2300" dirty="0">
                <a:solidFill>
                  <a:srgbClr val="111111"/>
                </a:solidFill>
                <a:latin typeface="Source Sans Pro" panose="020B0503030403020204" pitchFamily="34" charset="0"/>
              </a:rPr>
              <a:t> </a:t>
            </a:r>
            <a:r>
              <a:rPr lang="en-US" sz="2300" i="0" dirty="0">
                <a:solidFill>
                  <a:srgbClr val="111111"/>
                </a:solidFill>
                <a:effectLst/>
                <a:latin typeface="Source Sans Pro" panose="020B0503030403020204" pitchFamily="34" charset="0"/>
              </a:rPr>
              <a:t>Tuesday, September 27, 1pm PST</a:t>
            </a:r>
          </a:p>
          <a:p>
            <a:pPr algn="l" fontAlgn="base"/>
            <a:r>
              <a:rPr lang="en-US" i="0" dirty="0">
                <a:solidFill>
                  <a:srgbClr val="111111"/>
                </a:solidFill>
                <a:effectLst/>
                <a:latin typeface="Source Sans Pro" panose="020B0503030403020204" pitchFamily="34" charset="0"/>
              </a:rPr>
              <a:t>AmeriCorps Budget Development </a:t>
            </a:r>
          </a:p>
          <a:p>
            <a:pPr lvl="1" fontAlgn="base"/>
            <a:r>
              <a:rPr lang="en-US" sz="2300" i="0" dirty="0">
                <a:solidFill>
                  <a:srgbClr val="111111"/>
                </a:solidFill>
                <a:effectLst/>
                <a:latin typeface="Source Sans Pro" panose="020B0503030403020204" pitchFamily="34" charset="0"/>
              </a:rPr>
              <a:t>  Tuesday, October 4, 2pm PST</a:t>
            </a:r>
          </a:p>
          <a:p>
            <a:pPr algn="l" fontAlgn="base"/>
            <a:r>
              <a:rPr lang="en-US" i="0" dirty="0">
                <a:solidFill>
                  <a:srgbClr val="111111"/>
                </a:solidFill>
                <a:effectLst/>
                <a:latin typeface="Source Sans Pro" panose="020B0503030403020204" pitchFamily="34" charset="0"/>
              </a:rPr>
              <a:t>AmeriCorps State Funding Application Forms and Selection Criteria</a:t>
            </a:r>
          </a:p>
          <a:p>
            <a:pPr lvl="1" fontAlgn="base"/>
            <a:r>
              <a:rPr lang="en-US" sz="2300" i="0" dirty="0">
                <a:solidFill>
                  <a:srgbClr val="111111"/>
                </a:solidFill>
                <a:effectLst/>
                <a:latin typeface="Source Sans Pro" panose="020B0503030403020204" pitchFamily="34" charset="0"/>
              </a:rPr>
              <a:t> Thursday, October 6, 1pm PST</a:t>
            </a:r>
          </a:p>
          <a:p>
            <a:pPr algn="l" fontAlgn="base"/>
            <a:r>
              <a:rPr lang="en-US" i="0" dirty="0">
                <a:solidFill>
                  <a:srgbClr val="111111"/>
                </a:solidFill>
                <a:effectLst/>
                <a:latin typeface="Source Sans Pro" panose="020B0503030403020204" pitchFamily="34" charset="0"/>
              </a:rPr>
              <a:t>Developing Performance Measures </a:t>
            </a:r>
          </a:p>
          <a:p>
            <a:pPr lvl="1" fontAlgn="base"/>
            <a:r>
              <a:rPr lang="en-US" sz="2300" i="0" dirty="0">
                <a:solidFill>
                  <a:srgbClr val="111111"/>
                </a:solidFill>
                <a:effectLst/>
                <a:latin typeface="Source Sans Pro" panose="020B0503030403020204" pitchFamily="34" charset="0"/>
              </a:rPr>
              <a:t>  Tuesday, October 11, 1pm PST</a:t>
            </a:r>
          </a:p>
          <a:p>
            <a:pPr algn="l" fontAlgn="base"/>
            <a:r>
              <a:rPr lang="en-US" i="0" dirty="0">
                <a:solidFill>
                  <a:srgbClr val="111111"/>
                </a:solidFill>
                <a:effectLst/>
                <a:latin typeface="Source Sans Pro" panose="020B0503030403020204" pitchFamily="34" charset="0"/>
              </a:rPr>
              <a:t>Demonstrating Evidence </a:t>
            </a:r>
          </a:p>
          <a:p>
            <a:pPr lvl="1" fontAlgn="base"/>
            <a:r>
              <a:rPr lang="en-US" sz="2300" i="0" dirty="0">
                <a:solidFill>
                  <a:srgbClr val="111111"/>
                </a:solidFill>
                <a:effectLst/>
                <a:latin typeface="Source Sans Pro" panose="020B0503030403020204" pitchFamily="34" charset="0"/>
              </a:rPr>
              <a:t>  Thursday, October 13, 1pm PST</a:t>
            </a:r>
          </a:p>
          <a:p>
            <a:pPr marL="182880" indent="0">
              <a:buNone/>
            </a:pPr>
            <a:endParaRPr lang="en-US" dirty="0">
              <a:solidFill>
                <a:schemeClr val="bg2"/>
              </a:solidFill>
            </a:endParaRPr>
          </a:p>
          <a:p>
            <a:pPr marL="182880" indent="0">
              <a:buNone/>
            </a:pPr>
            <a:endParaRPr lang="en-US" dirty="0">
              <a:solidFill>
                <a:schemeClr val="bg2"/>
              </a:solidFill>
            </a:endParaRPr>
          </a:p>
          <a:p>
            <a:pPr marL="182880"/>
            <a:endParaRPr lang="en-US" dirty="0">
              <a:solidFill>
                <a:schemeClr val="bg2"/>
              </a:solidFill>
            </a:endParaRPr>
          </a:p>
        </p:txBody>
      </p:sp>
    </p:spTree>
    <p:extLst>
      <p:ext uri="{BB962C8B-B14F-4D97-AF65-F5344CB8AC3E}">
        <p14:creationId xmlns:p14="http://schemas.microsoft.com/office/powerpoint/2010/main" val="386424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8111-DBC6-44C9-A4D9-800A2C029423}"/>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8A8E7755-DBE6-43F5-B546-F229CC785D2B}"/>
              </a:ext>
            </a:extLst>
          </p:cNvPr>
          <p:cNvSpPr>
            <a:spLocks noGrp="1"/>
          </p:cNvSpPr>
          <p:nvPr>
            <p:ph idx="1"/>
          </p:nvPr>
        </p:nvSpPr>
        <p:spPr/>
        <p:txBody>
          <a:bodyPr/>
          <a:lstStyle/>
          <a:p>
            <a:r>
              <a:rPr lang="en-US" dirty="0"/>
              <a:t>Understanding of:</a:t>
            </a:r>
          </a:p>
          <a:p>
            <a:pPr lvl="1"/>
            <a:r>
              <a:rPr lang="en-US" dirty="0"/>
              <a:t>AmeriCorps State Grants</a:t>
            </a:r>
          </a:p>
          <a:p>
            <a:pPr lvl="2"/>
            <a:r>
              <a:rPr lang="en-US" dirty="0"/>
              <a:t>California Volunteers’ Role</a:t>
            </a:r>
          </a:p>
          <a:p>
            <a:pPr lvl="2"/>
            <a:r>
              <a:rPr lang="en-US" dirty="0"/>
              <a:t>Grantee Responsibilities</a:t>
            </a:r>
          </a:p>
          <a:p>
            <a:pPr lvl="1"/>
            <a:r>
              <a:rPr lang="en-US" dirty="0"/>
              <a:t>Application Process and Parameters</a:t>
            </a:r>
          </a:p>
        </p:txBody>
      </p:sp>
    </p:spTree>
    <p:extLst>
      <p:ext uri="{BB962C8B-B14F-4D97-AF65-F5344CB8AC3E}">
        <p14:creationId xmlns:p14="http://schemas.microsoft.com/office/powerpoint/2010/main" val="3374192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8111-DBC6-44C9-A4D9-800A2C029423}"/>
              </a:ext>
            </a:extLst>
          </p:cNvPr>
          <p:cNvSpPr>
            <a:spLocks noGrp="1"/>
          </p:cNvSpPr>
          <p:nvPr>
            <p:ph type="title"/>
          </p:nvPr>
        </p:nvSpPr>
        <p:spPr/>
        <p:txBody>
          <a:bodyPr/>
          <a:lstStyle/>
          <a:p>
            <a:r>
              <a:rPr lang="en-US" dirty="0"/>
              <a:t>AmeriCorps State Grants</a:t>
            </a:r>
          </a:p>
        </p:txBody>
      </p:sp>
      <p:sp>
        <p:nvSpPr>
          <p:cNvPr id="3" name="Content Placeholder 2">
            <a:extLst>
              <a:ext uri="{FF2B5EF4-FFF2-40B4-BE49-F238E27FC236}">
                <a16:creationId xmlns:a16="http://schemas.microsoft.com/office/drawing/2014/main" id="{8A8E7755-DBE6-43F5-B546-F229CC785D2B}"/>
              </a:ext>
            </a:extLst>
          </p:cNvPr>
          <p:cNvSpPr>
            <a:spLocks noGrp="1"/>
          </p:cNvSpPr>
          <p:nvPr>
            <p:ph idx="1"/>
          </p:nvPr>
        </p:nvSpPr>
        <p:spPr/>
        <p:txBody>
          <a:bodyPr/>
          <a:lstStyle/>
          <a:p>
            <a:pPr marL="635508" lvl="1" indent="-342900"/>
            <a:r>
              <a:rPr lang="en-US" dirty="0"/>
              <a:t>Provide partial funding to support AmeriCorps programs</a:t>
            </a:r>
          </a:p>
          <a:p>
            <a:pPr marL="635508" lvl="1" indent="-342900"/>
            <a:r>
              <a:rPr lang="en-US" dirty="0"/>
              <a:t>Solely for program expenses, not general organizational expenses</a:t>
            </a:r>
          </a:p>
          <a:p>
            <a:pPr marL="635508" lvl="1" indent="-342900"/>
            <a:r>
              <a:rPr lang="en-US" dirty="0"/>
              <a:t>Includes allotment of AmeriCorps member positions (20 minimum full-time)</a:t>
            </a:r>
          </a:p>
          <a:p>
            <a:pPr marL="635508" lvl="1" indent="-342900"/>
            <a:r>
              <a:rPr lang="en-US" dirty="0"/>
              <a:t>Funds directly tied to number of members requested</a:t>
            </a:r>
          </a:p>
        </p:txBody>
      </p:sp>
    </p:spTree>
    <p:extLst>
      <p:ext uri="{BB962C8B-B14F-4D97-AF65-F5344CB8AC3E}">
        <p14:creationId xmlns:p14="http://schemas.microsoft.com/office/powerpoint/2010/main" val="3716700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8111-DBC6-44C9-A4D9-800A2C029423}"/>
              </a:ext>
            </a:extLst>
          </p:cNvPr>
          <p:cNvSpPr>
            <a:spLocks noGrp="1"/>
          </p:cNvSpPr>
          <p:nvPr>
            <p:ph type="title"/>
          </p:nvPr>
        </p:nvSpPr>
        <p:spPr/>
        <p:txBody>
          <a:bodyPr/>
          <a:lstStyle/>
          <a:p>
            <a:r>
              <a:rPr lang="en-US" dirty="0"/>
              <a:t>AmeriCorps State Grants</a:t>
            </a:r>
          </a:p>
        </p:txBody>
      </p:sp>
      <p:sp>
        <p:nvSpPr>
          <p:cNvPr id="3" name="Content Placeholder 2">
            <a:extLst>
              <a:ext uri="{FF2B5EF4-FFF2-40B4-BE49-F238E27FC236}">
                <a16:creationId xmlns:a16="http://schemas.microsoft.com/office/drawing/2014/main" id="{8A8E7755-DBE6-43F5-B546-F229CC785D2B}"/>
              </a:ext>
            </a:extLst>
          </p:cNvPr>
          <p:cNvSpPr>
            <a:spLocks noGrp="1"/>
          </p:cNvSpPr>
          <p:nvPr>
            <p:ph idx="1"/>
          </p:nvPr>
        </p:nvSpPr>
        <p:spPr/>
        <p:txBody>
          <a:bodyPr/>
          <a:lstStyle/>
          <a:p>
            <a:pPr marL="635508" lvl="1" indent="-342900"/>
            <a:r>
              <a:rPr lang="en-US" dirty="0"/>
              <a:t>Evidence-based member service activities</a:t>
            </a:r>
          </a:p>
          <a:p>
            <a:pPr marL="635508" lvl="1" indent="-342900"/>
            <a:r>
              <a:rPr lang="en-US" dirty="0"/>
              <a:t>Enables an organization to build capacity or deepen impact to individuals or communities</a:t>
            </a:r>
          </a:p>
          <a:p>
            <a:pPr marL="635508" lvl="1" indent="-342900"/>
            <a:r>
              <a:rPr lang="en-US" dirty="0"/>
              <a:t>Broadens scope to reach previously underserved communities</a:t>
            </a:r>
          </a:p>
          <a:p>
            <a:pPr marL="635508" lvl="1" indent="-342900"/>
            <a:r>
              <a:rPr lang="en-US" dirty="0"/>
              <a:t>Cannot duplicate or supplant pre-existing activities, staff, or volunteers</a:t>
            </a:r>
          </a:p>
        </p:txBody>
      </p:sp>
    </p:spTree>
    <p:extLst>
      <p:ext uri="{BB962C8B-B14F-4D97-AF65-F5344CB8AC3E}">
        <p14:creationId xmlns:p14="http://schemas.microsoft.com/office/powerpoint/2010/main" val="3448833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8111-DBC6-44C9-A4D9-800A2C029423}"/>
              </a:ext>
            </a:extLst>
          </p:cNvPr>
          <p:cNvSpPr>
            <a:spLocks noGrp="1"/>
          </p:cNvSpPr>
          <p:nvPr>
            <p:ph type="title"/>
          </p:nvPr>
        </p:nvSpPr>
        <p:spPr/>
        <p:txBody>
          <a:bodyPr/>
          <a:lstStyle/>
          <a:p>
            <a:r>
              <a:rPr lang="en-US" dirty="0"/>
              <a:t>California Volunteers (CV)</a:t>
            </a:r>
          </a:p>
        </p:txBody>
      </p:sp>
      <p:sp>
        <p:nvSpPr>
          <p:cNvPr id="3" name="Content Placeholder 2">
            <a:extLst>
              <a:ext uri="{FF2B5EF4-FFF2-40B4-BE49-F238E27FC236}">
                <a16:creationId xmlns:a16="http://schemas.microsoft.com/office/drawing/2014/main" id="{8A8E7755-DBE6-43F5-B546-F229CC785D2B}"/>
              </a:ext>
            </a:extLst>
          </p:cNvPr>
          <p:cNvSpPr>
            <a:spLocks noGrp="1"/>
          </p:cNvSpPr>
          <p:nvPr>
            <p:ph idx="1"/>
          </p:nvPr>
        </p:nvSpPr>
        <p:spPr/>
        <p:txBody>
          <a:bodyPr/>
          <a:lstStyle/>
          <a:p>
            <a:pPr marL="635508" lvl="1" indent="-342900"/>
            <a:r>
              <a:rPr lang="en-US" dirty="0"/>
              <a:t>State Service Commission</a:t>
            </a:r>
          </a:p>
          <a:p>
            <a:pPr marL="635508" lvl="1" indent="-342900"/>
            <a:r>
              <a:rPr lang="en-US" dirty="0"/>
              <a:t>Administers AmeriCorps State grants in CA</a:t>
            </a:r>
          </a:p>
          <a:p>
            <a:pPr marL="635508" lvl="1" indent="-342900"/>
            <a:r>
              <a:rPr lang="en-US" dirty="0"/>
              <a:t>Competitive process to award AmeriCorps grants</a:t>
            </a:r>
          </a:p>
          <a:p>
            <a:pPr marL="635508" lvl="1" indent="-342900"/>
            <a:r>
              <a:rPr lang="en-US" dirty="0"/>
              <a:t>Funded through federal dollars</a:t>
            </a:r>
          </a:p>
          <a:p>
            <a:pPr marL="635508" lvl="1" indent="-342900"/>
            <a:r>
              <a:rPr lang="en-US" dirty="0"/>
              <a:t>Program grants are subgrants of CV</a:t>
            </a:r>
          </a:p>
          <a:p>
            <a:pPr marL="635508" lvl="1" indent="-342900"/>
            <a:r>
              <a:rPr lang="en-US" dirty="0"/>
              <a:t>Invested in program success</a:t>
            </a:r>
          </a:p>
          <a:p>
            <a:pPr marL="635508" lvl="1" indent="-342900"/>
            <a:r>
              <a:rPr lang="en-US" dirty="0"/>
              <a:t>Provide training and technical assistance to grantees</a:t>
            </a:r>
          </a:p>
        </p:txBody>
      </p:sp>
    </p:spTree>
    <p:extLst>
      <p:ext uri="{BB962C8B-B14F-4D97-AF65-F5344CB8AC3E}">
        <p14:creationId xmlns:p14="http://schemas.microsoft.com/office/powerpoint/2010/main" val="2543464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8111-DBC6-44C9-A4D9-800A2C029423}"/>
              </a:ext>
            </a:extLst>
          </p:cNvPr>
          <p:cNvSpPr>
            <a:spLocks noGrp="1"/>
          </p:cNvSpPr>
          <p:nvPr>
            <p:ph type="title"/>
          </p:nvPr>
        </p:nvSpPr>
        <p:spPr/>
        <p:txBody>
          <a:bodyPr/>
          <a:lstStyle/>
          <a:p>
            <a:r>
              <a:rPr lang="en-US" dirty="0"/>
              <a:t>Grantee Responsibilities</a:t>
            </a:r>
          </a:p>
        </p:txBody>
      </p:sp>
      <p:sp>
        <p:nvSpPr>
          <p:cNvPr id="3" name="Content Placeholder 2">
            <a:extLst>
              <a:ext uri="{FF2B5EF4-FFF2-40B4-BE49-F238E27FC236}">
                <a16:creationId xmlns:a16="http://schemas.microsoft.com/office/drawing/2014/main" id="{8A8E7755-DBE6-43F5-B546-F229CC785D2B}"/>
              </a:ext>
            </a:extLst>
          </p:cNvPr>
          <p:cNvSpPr>
            <a:spLocks noGrp="1"/>
          </p:cNvSpPr>
          <p:nvPr>
            <p:ph idx="1"/>
          </p:nvPr>
        </p:nvSpPr>
        <p:spPr/>
        <p:txBody>
          <a:bodyPr>
            <a:normAutofit fontScale="92500" lnSpcReduction="10000"/>
          </a:bodyPr>
          <a:lstStyle/>
          <a:p>
            <a:pPr marL="635508" lvl="1" indent="-342900"/>
            <a:r>
              <a:rPr lang="en-US" dirty="0"/>
              <a:t>Secure match funding</a:t>
            </a:r>
          </a:p>
          <a:p>
            <a:pPr marL="635508" lvl="1" indent="-342900"/>
            <a:r>
              <a:rPr lang="en-US" dirty="0"/>
              <a:t>Member enrollment and placement</a:t>
            </a:r>
          </a:p>
          <a:p>
            <a:pPr marL="818388" lvl="2" indent="-342900"/>
            <a:r>
              <a:rPr lang="en-US" dirty="0"/>
              <a:t>Grantee responsible for recruitment, selection, and placement of members in the community</a:t>
            </a:r>
          </a:p>
          <a:p>
            <a:pPr marL="635508" lvl="1" indent="-342900"/>
            <a:r>
              <a:rPr lang="en-US" dirty="0"/>
              <a:t>Member retention</a:t>
            </a:r>
          </a:p>
          <a:p>
            <a:pPr marL="818388" lvl="2" indent="-342900"/>
            <a:r>
              <a:rPr lang="en-US" dirty="0"/>
              <a:t>Grantee responsible for member training and ongoing support/supervision</a:t>
            </a:r>
          </a:p>
          <a:p>
            <a:pPr marL="635508" lvl="1" indent="-342900"/>
            <a:r>
              <a:rPr lang="en-US" dirty="0"/>
              <a:t>Partner management</a:t>
            </a:r>
          </a:p>
          <a:p>
            <a:pPr marL="818388" lvl="2" indent="-342900"/>
            <a:r>
              <a:rPr lang="en-US" dirty="0"/>
              <a:t>Grantee responsible for maintaining healthy partnerships with community and placement sites</a:t>
            </a:r>
          </a:p>
          <a:p>
            <a:pPr marL="635508" lvl="1" indent="-342900"/>
            <a:r>
              <a:rPr lang="en-US" dirty="0"/>
              <a:t>Compliance with all state and federal rules, regulations, requirements</a:t>
            </a:r>
          </a:p>
        </p:txBody>
      </p:sp>
    </p:spTree>
    <p:extLst>
      <p:ext uri="{BB962C8B-B14F-4D97-AF65-F5344CB8AC3E}">
        <p14:creationId xmlns:p14="http://schemas.microsoft.com/office/powerpoint/2010/main" val="3602861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8111-DBC6-44C9-A4D9-800A2C029423}"/>
              </a:ext>
            </a:extLst>
          </p:cNvPr>
          <p:cNvSpPr>
            <a:spLocks noGrp="1"/>
          </p:cNvSpPr>
          <p:nvPr>
            <p:ph type="title"/>
          </p:nvPr>
        </p:nvSpPr>
        <p:spPr/>
        <p:txBody>
          <a:bodyPr>
            <a:normAutofit fontScale="90000"/>
          </a:bodyPr>
          <a:lstStyle/>
          <a:p>
            <a:r>
              <a:rPr lang="en-US" dirty="0"/>
              <a:t>Application Review and Selection</a:t>
            </a:r>
          </a:p>
        </p:txBody>
      </p:sp>
      <p:grpSp>
        <p:nvGrpSpPr>
          <p:cNvPr id="4" name="Group 3">
            <a:extLst>
              <a:ext uri="{FF2B5EF4-FFF2-40B4-BE49-F238E27FC236}">
                <a16:creationId xmlns:a16="http://schemas.microsoft.com/office/drawing/2014/main" id="{D18171CA-9F6C-697A-697F-66F2FF793978}"/>
              </a:ext>
            </a:extLst>
          </p:cNvPr>
          <p:cNvGrpSpPr/>
          <p:nvPr/>
        </p:nvGrpSpPr>
        <p:grpSpPr>
          <a:xfrm>
            <a:off x="1604010" y="1864367"/>
            <a:ext cx="8229600" cy="4089386"/>
            <a:chOff x="2017059" y="2198329"/>
            <a:chExt cx="8229600" cy="4089386"/>
          </a:xfrm>
        </p:grpSpPr>
        <p:sp>
          <p:nvSpPr>
            <p:cNvPr id="5" name="TextBox 2">
              <a:extLst>
                <a:ext uri="{FF2B5EF4-FFF2-40B4-BE49-F238E27FC236}">
                  <a16:creationId xmlns:a16="http://schemas.microsoft.com/office/drawing/2014/main" id="{10D0EA0A-F250-F863-761E-1446DE57E8D0}"/>
                </a:ext>
              </a:extLst>
            </p:cNvPr>
            <p:cNvSpPr txBox="1"/>
            <p:nvPr/>
          </p:nvSpPr>
          <p:spPr>
            <a:xfrm>
              <a:off x="2017059" y="2198329"/>
              <a:ext cx="3581400" cy="307777"/>
            </a:xfrm>
            <a:prstGeom prst="rect">
              <a:avLst/>
            </a:prstGeom>
            <a:solidFill>
              <a:srgbClr val="4F81BD"/>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Century Gothic" panose="020B0502020202020204" pitchFamily="34" charset="0"/>
                </a:rPr>
                <a:t>CV PROCESS</a:t>
              </a:r>
            </a:p>
          </p:txBody>
        </p:sp>
        <p:sp>
          <p:nvSpPr>
            <p:cNvPr id="6" name="TextBox 3">
              <a:extLst>
                <a:ext uri="{FF2B5EF4-FFF2-40B4-BE49-F238E27FC236}">
                  <a16:creationId xmlns:a16="http://schemas.microsoft.com/office/drawing/2014/main" id="{E893D22D-867A-0FE4-BCD4-FFA89A758A64}"/>
                </a:ext>
              </a:extLst>
            </p:cNvPr>
            <p:cNvSpPr txBox="1"/>
            <p:nvPr/>
          </p:nvSpPr>
          <p:spPr>
            <a:xfrm>
              <a:off x="6167718" y="2203518"/>
              <a:ext cx="4078941" cy="307777"/>
            </a:xfrm>
            <a:prstGeom prst="rect">
              <a:avLst/>
            </a:prstGeom>
            <a:solidFill>
              <a:srgbClr val="4F81BD"/>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Century Gothic" panose="020B0502020202020204" pitchFamily="34" charset="0"/>
                </a:rPr>
                <a:t>AMERICORPS PROCESS</a:t>
              </a:r>
            </a:p>
          </p:txBody>
        </p:sp>
        <p:sp>
          <p:nvSpPr>
            <p:cNvPr id="7" name="TextBox 4">
              <a:extLst>
                <a:ext uri="{FF2B5EF4-FFF2-40B4-BE49-F238E27FC236}">
                  <a16:creationId xmlns:a16="http://schemas.microsoft.com/office/drawing/2014/main" id="{D3981584-C718-245A-72BB-989EB09D24E5}"/>
                </a:ext>
              </a:extLst>
            </p:cNvPr>
            <p:cNvSpPr txBox="1"/>
            <p:nvPr/>
          </p:nvSpPr>
          <p:spPr>
            <a:xfrm>
              <a:off x="2021541" y="3721012"/>
              <a:ext cx="3581400" cy="307777"/>
            </a:xfrm>
            <a:prstGeom prst="rect">
              <a:avLst/>
            </a:prstGeom>
            <a:solidFill>
              <a:srgbClr val="D0D8E8"/>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latin typeface="Century Gothic" panose="020B0502020202020204" pitchFamily="34" charset="0"/>
                </a:rPr>
                <a:t>Applicants submit applications to CV</a:t>
              </a:r>
            </a:p>
          </p:txBody>
        </p:sp>
        <p:sp>
          <p:nvSpPr>
            <p:cNvPr id="8" name="TextBox 5">
              <a:extLst>
                <a:ext uri="{FF2B5EF4-FFF2-40B4-BE49-F238E27FC236}">
                  <a16:creationId xmlns:a16="http://schemas.microsoft.com/office/drawing/2014/main" id="{BD13010A-EBC3-4EB7-BF7A-2F30D938EBEF}"/>
                </a:ext>
              </a:extLst>
            </p:cNvPr>
            <p:cNvSpPr txBox="1"/>
            <p:nvPr/>
          </p:nvSpPr>
          <p:spPr>
            <a:xfrm>
              <a:off x="6167717" y="2688515"/>
              <a:ext cx="4078940" cy="276999"/>
            </a:xfrm>
            <a:prstGeom prst="rect">
              <a:avLst/>
            </a:prstGeom>
            <a:solidFill>
              <a:srgbClr val="D0D8E8"/>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Century Gothic" panose="020B0502020202020204" pitchFamily="34" charset="0"/>
                </a:rPr>
                <a:t>Competitive Applicants Submit to AmeriCorps</a:t>
              </a:r>
            </a:p>
          </p:txBody>
        </p:sp>
        <p:sp>
          <p:nvSpPr>
            <p:cNvPr id="9" name="TextBox 6">
              <a:extLst>
                <a:ext uri="{FF2B5EF4-FFF2-40B4-BE49-F238E27FC236}">
                  <a16:creationId xmlns:a16="http://schemas.microsoft.com/office/drawing/2014/main" id="{E99F4C9F-45C1-FD0D-2C8E-87BDA77B51EF}"/>
                </a:ext>
              </a:extLst>
            </p:cNvPr>
            <p:cNvSpPr txBox="1"/>
            <p:nvPr/>
          </p:nvSpPr>
          <p:spPr>
            <a:xfrm>
              <a:off x="2017059" y="4271594"/>
              <a:ext cx="3581400" cy="307777"/>
            </a:xfrm>
            <a:prstGeom prst="rect">
              <a:avLst/>
            </a:prstGeom>
            <a:solidFill>
              <a:srgbClr val="E9EDF4"/>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latin typeface="Century Gothic" panose="020B0502020202020204" pitchFamily="34" charset="0"/>
                </a:rPr>
                <a:t>Compliance Check</a:t>
              </a:r>
            </a:p>
          </p:txBody>
        </p:sp>
        <p:sp>
          <p:nvSpPr>
            <p:cNvPr id="10" name="TextBox 7">
              <a:extLst>
                <a:ext uri="{FF2B5EF4-FFF2-40B4-BE49-F238E27FC236}">
                  <a16:creationId xmlns:a16="http://schemas.microsoft.com/office/drawing/2014/main" id="{A23BA8FA-5795-7384-0B66-0D4C90706082}"/>
                </a:ext>
              </a:extLst>
            </p:cNvPr>
            <p:cNvSpPr txBox="1"/>
            <p:nvPr/>
          </p:nvSpPr>
          <p:spPr>
            <a:xfrm>
              <a:off x="2017059" y="4806148"/>
              <a:ext cx="3581400" cy="307777"/>
            </a:xfrm>
            <a:prstGeom prst="rect">
              <a:avLst/>
            </a:prstGeom>
            <a:solidFill>
              <a:srgbClr val="D0D8E8"/>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latin typeface="Century Gothic" panose="020B0502020202020204" pitchFamily="34" charset="0"/>
                </a:rPr>
                <a:t>Internal Staff Review</a:t>
              </a:r>
            </a:p>
          </p:txBody>
        </p:sp>
        <p:sp>
          <p:nvSpPr>
            <p:cNvPr id="11" name="TextBox 8">
              <a:extLst>
                <a:ext uri="{FF2B5EF4-FFF2-40B4-BE49-F238E27FC236}">
                  <a16:creationId xmlns:a16="http://schemas.microsoft.com/office/drawing/2014/main" id="{5105325C-5C28-D7A1-7961-D58539716E94}"/>
                </a:ext>
              </a:extLst>
            </p:cNvPr>
            <p:cNvSpPr txBox="1"/>
            <p:nvPr/>
          </p:nvSpPr>
          <p:spPr>
            <a:xfrm>
              <a:off x="2017059" y="5282441"/>
              <a:ext cx="3581400" cy="461665"/>
            </a:xfrm>
            <a:prstGeom prst="rect">
              <a:avLst/>
            </a:prstGeom>
            <a:solidFill>
              <a:srgbClr val="E9EDF4"/>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Century Gothic" panose="020B0502020202020204" pitchFamily="34" charset="0"/>
                </a:rPr>
                <a:t>Program Committee Approve Selection/ Competitive Applicants Notified</a:t>
              </a:r>
            </a:p>
          </p:txBody>
        </p:sp>
        <p:sp>
          <p:nvSpPr>
            <p:cNvPr id="12" name="TextBox 9">
              <a:extLst>
                <a:ext uri="{FF2B5EF4-FFF2-40B4-BE49-F238E27FC236}">
                  <a16:creationId xmlns:a16="http://schemas.microsoft.com/office/drawing/2014/main" id="{15388A56-4DF1-57D5-55CD-52DB03739F3D}"/>
                </a:ext>
              </a:extLst>
            </p:cNvPr>
            <p:cNvSpPr txBox="1"/>
            <p:nvPr/>
          </p:nvSpPr>
          <p:spPr>
            <a:xfrm>
              <a:off x="2017059" y="5979938"/>
              <a:ext cx="3581400" cy="307777"/>
            </a:xfrm>
            <a:prstGeom prst="rect">
              <a:avLst/>
            </a:prstGeom>
            <a:solidFill>
              <a:srgbClr val="D0D8E8"/>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Century Gothic" panose="020B0502020202020204" pitchFamily="34" charset="0"/>
                </a:rPr>
                <a:t>Clarification &amp; Feedback</a:t>
              </a:r>
            </a:p>
          </p:txBody>
        </p:sp>
        <p:sp>
          <p:nvSpPr>
            <p:cNvPr id="13" name="Down Arrow 14">
              <a:extLst>
                <a:ext uri="{FF2B5EF4-FFF2-40B4-BE49-F238E27FC236}">
                  <a16:creationId xmlns:a16="http://schemas.microsoft.com/office/drawing/2014/main" id="{7B510AE5-6B01-6937-D146-F2062416588C}"/>
                </a:ext>
              </a:extLst>
            </p:cNvPr>
            <p:cNvSpPr/>
            <p:nvPr/>
          </p:nvSpPr>
          <p:spPr>
            <a:xfrm>
              <a:off x="5410200" y="2459819"/>
              <a:ext cx="168088" cy="178436"/>
            </a:xfrm>
            <a:prstGeom prst="downArrow">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latin typeface="Century Gothic" panose="020B0502020202020204" pitchFamily="34" charset="0"/>
              </a:endParaRPr>
            </a:p>
          </p:txBody>
        </p:sp>
        <p:sp>
          <p:nvSpPr>
            <p:cNvPr id="14" name="Down Arrow 18">
              <a:extLst>
                <a:ext uri="{FF2B5EF4-FFF2-40B4-BE49-F238E27FC236}">
                  <a16:creationId xmlns:a16="http://schemas.microsoft.com/office/drawing/2014/main" id="{EA2AE19C-A13B-5F0F-712A-0F427EF25228}"/>
                </a:ext>
              </a:extLst>
            </p:cNvPr>
            <p:cNvSpPr/>
            <p:nvPr/>
          </p:nvSpPr>
          <p:spPr>
            <a:xfrm>
              <a:off x="5401235" y="4012564"/>
              <a:ext cx="168088" cy="178436"/>
            </a:xfrm>
            <a:prstGeom prst="downArrow">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latin typeface="Century Gothic" panose="020B0502020202020204" pitchFamily="34" charset="0"/>
              </a:endParaRPr>
            </a:p>
          </p:txBody>
        </p:sp>
        <p:sp>
          <p:nvSpPr>
            <p:cNvPr id="15" name="Down Arrow 19">
              <a:extLst>
                <a:ext uri="{FF2B5EF4-FFF2-40B4-BE49-F238E27FC236}">
                  <a16:creationId xmlns:a16="http://schemas.microsoft.com/office/drawing/2014/main" id="{16FE32D8-7FB4-1B51-2E86-972CD84DD6BD}"/>
                </a:ext>
              </a:extLst>
            </p:cNvPr>
            <p:cNvSpPr/>
            <p:nvPr/>
          </p:nvSpPr>
          <p:spPr>
            <a:xfrm>
              <a:off x="5410200" y="4545964"/>
              <a:ext cx="168088" cy="178436"/>
            </a:xfrm>
            <a:prstGeom prst="downArrow">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latin typeface="Century Gothic" panose="020B0502020202020204" pitchFamily="34" charset="0"/>
              </a:endParaRPr>
            </a:p>
          </p:txBody>
        </p:sp>
        <p:sp>
          <p:nvSpPr>
            <p:cNvPr id="16" name="Down Arrow 20">
              <a:extLst>
                <a:ext uri="{FF2B5EF4-FFF2-40B4-BE49-F238E27FC236}">
                  <a16:creationId xmlns:a16="http://schemas.microsoft.com/office/drawing/2014/main" id="{82F0B3F7-C901-411D-59F4-577C14C6A127}"/>
                </a:ext>
              </a:extLst>
            </p:cNvPr>
            <p:cNvSpPr/>
            <p:nvPr/>
          </p:nvSpPr>
          <p:spPr>
            <a:xfrm>
              <a:off x="5425888" y="5079364"/>
              <a:ext cx="168088" cy="178436"/>
            </a:xfrm>
            <a:prstGeom prst="downArrow">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latin typeface="Century Gothic" panose="020B0502020202020204" pitchFamily="34" charset="0"/>
              </a:endParaRPr>
            </a:p>
          </p:txBody>
        </p:sp>
        <p:sp>
          <p:nvSpPr>
            <p:cNvPr id="17" name="Down Arrow 21">
              <a:extLst>
                <a:ext uri="{FF2B5EF4-FFF2-40B4-BE49-F238E27FC236}">
                  <a16:creationId xmlns:a16="http://schemas.microsoft.com/office/drawing/2014/main" id="{17D46C59-E07A-037F-A809-C36D3B936D74}"/>
                </a:ext>
              </a:extLst>
            </p:cNvPr>
            <p:cNvSpPr/>
            <p:nvPr/>
          </p:nvSpPr>
          <p:spPr>
            <a:xfrm>
              <a:off x="5434853" y="5743243"/>
              <a:ext cx="168088" cy="178436"/>
            </a:xfrm>
            <a:prstGeom prst="downArrow">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latin typeface="Century Gothic" panose="020B0502020202020204" pitchFamily="34" charset="0"/>
              </a:endParaRPr>
            </a:p>
          </p:txBody>
        </p:sp>
        <p:sp>
          <p:nvSpPr>
            <p:cNvPr id="18" name="Bent-Up Arrow 28">
              <a:extLst>
                <a:ext uri="{FF2B5EF4-FFF2-40B4-BE49-F238E27FC236}">
                  <a16:creationId xmlns:a16="http://schemas.microsoft.com/office/drawing/2014/main" id="{7230FC7A-511E-280C-BDE2-1F7B826F1FB8}"/>
                </a:ext>
              </a:extLst>
            </p:cNvPr>
            <p:cNvSpPr/>
            <p:nvPr/>
          </p:nvSpPr>
          <p:spPr>
            <a:xfrm>
              <a:off x="5434854" y="5906869"/>
              <a:ext cx="508747" cy="304800"/>
            </a:xfrm>
            <a:prstGeom prst="bentUpArrow">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latin typeface="Century Gothic" panose="020B0502020202020204" pitchFamily="34" charset="0"/>
              </a:endParaRPr>
            </a:p>
          </p:txBody>
        </p:sp>
        <p:sp>
          <p:nvSpPr>
            <p:cNvPr id="19" name="TextBox 16">
              <a:extLst>
                <a:ext uri="{FF2B5EF4-FFF2-40B4-BE49-F238E27FC236}">
                  <a16:creationId xmlns:a16="http://schemas.microsoft.com/office/drawing/2014/main" id="{EFF5B458-82BF-0F62-4F4A-1B2ECEAB3470}"/>
                </a:ext>
              </a:extLst>
            </p:cNvPr>
            <p:cNvSpPr txBox="1"/>
            <p:nvPr/>
          </p:nvSpPr>
          <p:spPr>
            <a:xfrm>
              <a:off x="6167718" y="3193580"/>
              <a:ext cx="4076701" cy="307777"/>
            </a:xfrm>
            <a:prstGeom prst="rect">
              <a:avLst/>
            </a:prstGeom>
            <a:solidFill>
              <a:srgbClr val="E9EDF4"/>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latin typeface="Century Gothic" panose="020B0502020202020204" pitchFamily="34" charset="0"/>
                </a:rPr>
                <a:t>Compliance Check</a:t>
              </a:r>
            </a:p>
          </p:txBody>
        </p:sp>
        <p:sp>
          <p:nvSpPr>
            <p:cNvPr id="20" name="TextBox 17">
              <a:extLst>
                <a:ext uri="{FF2B5EF4-FFF2-40B4-BE49-F238E27FC236}">
                  <a16:creationId xmlns:a16="http://schemas.microsoft.com/office/drawing/2014/main" id="{BD0CA83A-A172-EE49-B187-56AC5EC94F02}"/>
                </a:ext>
              </a:extLst>
            </p:cNvPr>
            <p:cNvSpPr txBox="1"/>
            <p:nvPr/>
          </p:nvSpPr>
          <p:spPr>
            <a:xfrm>
              <a:off x="6167717" y="3716556"/>
              <a:ext cx="4043082" cy="307777"/>
            </a:xfrm>
            <a:prstGeom prst="rect">
              <a:avLst/>
            </a:prstGeom>
            <a:solidFill>
              <a:srgbClr val="D0D8E8"/>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latin typeface="Century Gothic" panose="020B0502020202020204" pitchFamily="34" charset="0"/>
                </a:rPr>
                <a:t>Application Review/Quality Control</a:t>
              </a:r>
            </a:p>
          </p:txBody>
        </p:sp>
        <p:sp>
          <p:nvSpPr>
            <p:cNvPr id="21" name="TextBox 18">
              <a:extLst>
                <a:ext uri="{FF2B5EF4-FFF2-40B4-BE49-F238E27FC236}">
                  <a16:creationId xmlns:a16="http://schemas.microsoft.com/office/drawing/2014/main" id="{2604C72E-C1E3-3CC7-A704-EE5C04D160B8}"/>
                </a:ext>
              </a:extLst>
            </p:cNvPr>
            <p:cNvSpPr txBox="1"/>
            <p:nvPr/>
          </p:nvSpPr>
          <p:spPr>
            <a:xfrm>
              <a:off x="6167717" y="4271594"/>
              <a:ext cx="4043082" cy="307777"/>
            </a:xfrm>
            <a:prstGeom prst="rect">
              <a:avLst/>
            </a:prstGeom>
            <a:solidFill>
              <a:srgbClr val="E9EDF4"/>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latin typeface="Century Gothic" panose="020B0502020202020204" pitchFamily="34" charset="0"/>
                </a:rPr>
                <a:t>Clarification</a:t>
              </a:r>
            </a:p>
          </p:txBody>
        </p:sp>
        <p:sp>
          <p:nvSpPr>
            <p:cNvPr id="22" name="TextBox 19">
              <a:extLst>
                <a:ext uri="{FF2B5EF4-FFF2-40B4-BE49-F238E27FC236}">
                  <a16:creationId xmlns:a16="http://schemas.microsoft.com/office/drawing/2014/main" id="{9373C14F-7BA1-0256-C7F4-56BB638084CF}"/>
                </a:ext>
              </a:extLst>
            </p:cNvPr>
            <p:cNvSpPr txBox="1"/>
            <p:nvPr/>
          </p:nvSpPr>
          <p:spPr>
            <a:xfrm>
              <a:off x="6167717" y="4817329"/>
              <a:ext cx="4043082" cy="307777"/>
            </a:xfrm>
            <a:prstGeom prst="rect">
              <a:avLst/>
            </a:prstGeom>
            <a:solidFill>
              <a:srgbClr val="D0D8E8"/>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latin typeface="Century Gothic" panose="020B0502020202020204" pitchFamily="34" charset="0"/>
                </a:rPr>
                <a:t>CEO Decision/Applicants Notified</a:t>
              </a:r>
            </a:p>
          </p:txBody>
        </p:sp>
        <p:sp>
          <p:nvSpPr>
            <p:cNvPr id="23" name="TextBox 20">
              <a:extLst>
                <a:ext uri="{FF2B5EF4-FFF2-40B4-BE49-F238E27FC236}">
                  <a16:creationId xmlns:a16="http://schemas.microsoft.com/office/drawing/2014/main" id="{BB0FAD0A-A0AB-81F5-81EA-87664E6A8352}"/>
                </a:ext>
              </a:extLst>
            </p:cNvPr>
            <p:cNvSpPr txBox="1"/>
            <p:nvPr/>
          </p:nvSpPr>
          <p:spPr>
            <a:xfrm>
              <a:off x="6167717" y="5291871"/>
              <a:ext cx="4043082" cy="307777"/>
            </a:xfrm>
            <a:prstGeom prst="rect">
              <a:avLst/>
            </a:prstGeom>
            <a:solidFill>
              <a:srgbClr val="E9EDF4"/>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latin typeface="Century Gothic" panose="020B0502020202020204" pitchFamily="34" charset="0"/>
                </a:rPr>
                <a:t>Award - Summer</a:t>
              </a:r>
            </a:p>
          </p:txBody>
        </p:sp>
        <p:sp>
          <p:nvSpPr>
            <p:cNvPr id="24" name="Down Arrow 34">
              <a:extLst>
                <a:ext uri="{FF2B5EF4-FFF2-40B4-BE49-F238E27FC236}">
                  <a16:creationId xmlns:a16="http://schemas.microsoft.com/office/drawing/2014/main" id="{2375A52B-C994-9B1A-309D-F79D8EB8D2AE}"/>
                </a:ext>
              </a:extLst>
            </p:cNvPr>
            <p:cNvSpPr/>
            <p:nvPr/>
          </p:nvSpPr>
          <p:spPr>
            <a:xfrm>
              <a:off x="10017474" y="2457474"/>
              <a:ext cx="168088" cy="178436"/>
            </a:xfrm>
            <a:prstGeom prst="downArrow">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latin typeface="Century Gothic" panose="020B0502020202020204" pitchFamily="34" charset="0"/>
              </a:endParaRPr>
            </a:p>
          </p:txBody>
        </p:sp>
        <p:sp>
          <p:nvSpPr>
            <p:cNvPr id="25" name="Down Arrow 35">
              <a:extLst>
                <a:ext uri="{FF2B5EF4-FFF2-40B4-BE49-F238E27FC236}">
                  <a16:creationId xmlns:a16="http://schemas.microsoft.com/office/drawing/2014/main" id="{828D53FA-7517-D2EB-EB86-9081A18276A6}"/>
                </a:ext>
              </a:extLst>
            </p:cNvPr>
            <p:cNvSpPr/>
            <p:nvPr/>
          </p:nvSpPr>
          <p:spPr>
            <a:xfrm>
              <a:off x="10017474" y="2956394"/>
              <a:ext cx="168088" cy="178436"/>
            </a:xfrm>
            <a:prstGeom prst="downArrow">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latin typeface="Century Gothic" panose="020B0502020202020204" pitchFamily="34" charset="0"/>
              </a:endParaRPr>
            </a:p>
          </p:txBody>
        </p:sp>
        <p:sp>
          <p:nvSpPr>
            <p:cNvPr id="26" name="Down Arrow 36">
              <a:extLst>
                <a:ext uri="{FF2B5EF4-FFF2-40B4-BE49-F238E27FC236}">
                  <a16:creationId xmlns:a16="http://schemas.microsoft.com/office/drawing/2014/main" id="{50B2F871-524D-F440-5051-86F103A96CA7}"/>
                </a:ext>
              </a:extLst>
            </p:cNvPr>
            <p:cNvSpPr/>
            <p:nvPr/>
          </p:nvSpPr>
          <p:spPr>
            <a:xfrm>
              <a:off x="10017474" y="3467031"/>
              <a:ext cx="168088" cy="178436"/>
            </a:xfrm>
            <a:prstGeom prst="downArrow">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latin typeface="Century Gothic" panose="020B0502020202020204" pitchFamily="34" charset="0"/>
              </a:endParaRPr>
            </a:p>
          </p:txBody>
        </p:sp>
        <p:sp>
          <p:nvSpPr>
            <p:cNvPr id="27" name="Down Arrow 37">
              <a:extLst>
                <a:ext uri="{FF2B5EF4-FFF2-40B4-BE49-F238E27FC236}">
                  <a16:creationId xmlns:a16="http://schemas.microsoft.com/office/drawing/2014/main" id="{7C7801EB-1FF7-2CE4-2F39-D4694808DB97}"/>
                </a:ext>
              </a:extLst>
            </p:cNvPr>
            <p:cNvSpPr/>
            <p:nvPr/>
          </p:nvSpPr>
          <p:spPr>
            <a:xfrm>
              <a:off x="10017474" y="4016562"/>
              <a:ext cx="168088" cy="178436"/>
            </a:xfrm>
            <a:prstGeom prst="downArrow">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latin typeface="Century Gothic" panose="020B0502020202020204" pitchFamily="34" charset="0"/>
              </a:endParaRPr>
            </a:p>
          </p:txBody>
        </p:sp>
        <p:sp>
          <p:nvSpPr>
            <p:cNvPr id="28" name="Down Arrow 38">
              <a:extLst>
                <a:ext uri="{FF2B5EF4-FFF2-40B4-BE49-F238E27FC236}">
                  <a16:creationId xmlns:a16="http://schemas.microsoft.com/office/drawing/2014/main" id="{BBDA8889-3225-28C5-9BC6-04DBADD706F9}"/>
                </a:ext>
              </a:extLst>
            </p:cNvPr>
            <p:cNvSpPr/>
            <p:nvPr/>
          </p:nvSpPr>
          <p:spPr>
            <a:xfrm>
              <a:off x="10017474" y="4540722"/>
              <a:ext cx="168088" cy="178436"/>
            </a:xfrm>
            <a:prstGeom prst="downArrow">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latin typeface="Century Gothic" panose="020B0502020202020204" pitchFamily="34" charset="0"/>
              </a:endParaRPr>
            </a:p>
          </p:txBody>
        </p:sp>
        <p:sp>
          <p:nvSpPr>
            <p:cNvPr id="29" name="Down Arrow 39">
              <a:extLst>
                <a:ext uri="{FF2B5EF4-FFF2-40B4-BE49-F238E27FC236}">
                  <a16:creationId xmlns:a16="http://schemas.microsoft.com/office/drawing/2014/main" id="{E7B459CC-284D-A6A1-0CCA-03940DA7546A}"/>
                </a:ext>
              </a:extLst>
            </p:cNvPr>
            <p:cNvSpPr/>
            <p:nvPr/>
          </p:nvSpPr>
          <p:spPr>
            <a:xfrm>
              <a:off x="10017474" y="5079364"/>
              <a:ext cx="168088" cy="178436"/>
            </a:xfrm>
            <a:prstGeom prst="downArrow">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latin typeface="Century Gothic" panose="020B0502020202020204" pitchFamily="34" charset="0"/>
              </a:endParaRPr>
            </a:p>
          </p:txBody>
        </p:sp>
        <p:sp>
          <p:nvSpPr>
            <p:cNvPr id="30" name="TextBox 27">
              <a:extLst>
                <a:ext uri="{FF2B5EF4-FFF2-40B4-BE49-F238E27FC236}">
                  <a16:creationId xmlns:a16="http://schemas.microsoft.com/office/drawing/2014/main" id="{B1369D79-904A-564D-90FA-14E7398645D3}"/>
                </a:ext>
              </a:extLst>
            </p:cNvPr>
            <p:cNvSpPr txBox="1"/>
            <p:nvPr/>
          </p:nvSpPr>
          <p:spPr>
            <a:xfrm>
              <a:off x="2021272" y="2666934"/>
              <a:ext cx="3581400" cy="307777"/>
            </a:xfrm>
            <a:prstGeom prst="rect">
              <a:avLst/>
            </a:prstGeom>
            <a:solidFill>
              <a:srgbClr val="D0D8E8"/>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latin typeface="Century Gothic" panose="020B0502020202020204" pitchFamily="34" charset="0"/>
                </a:rPr>
                <a:t>Applicants review guidance</a:t>
              </a:r>
            </a:p>
          </p:txBody>
        </p:sp>
        <p:sp>
          <p:nvSpPr>
            <p:cNvPr id="31" name="TextBox 28">
              <a:extLst>
                <a:ext uri="{FF2B5EF4-FFF2-40B4-BE49-F238E27FC236}">
                  <a16:creationId xmlns:a16="http://schemas.microsoft.com/office/drawing/2014/main" id="{CCC1780C-7C70-2010-D0DE-1A42A5C4DA30}"/>
                </a:ext>
              </a:extLst>
            </p:cNvPr>
            <p:cNvSpPr txBox="1"/>
            <p:nvPr/>
          </p:nvSpPr>
          <p:spPr>
            <a:xfrm>
              <a:off x="2027816" y="3193973"/>
              <a:ext cx="3581400" cy="307777"/>
            </a:xfrm>
            <a:prstGeom prst="rect">
              <a:avLst/>
            </a:prstGeom>
            <a:solidFill>
              <a:srgbClr val="E9EDF4"/>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latin typeface="Century Gothic" panose="020B0502020202020204" pitchFamily="34" charset="0"/>
                </a:rPr>
                <a:t>Applicants attend TA Webinars</a:t>
              </a:r>
            </a:p>
          </p:txBody>
        </p:sp>
        <p:sp>
          <p:nvSpPr>
            <p:cNvPr id="32" name="Down Arrow 41">
              <a:extLst>
                <a:ext uri="{FF2B5EF4-FFF2-40B4-BE49-F238E27FC236}">
                  <a16:creationId xmlns:a16="http://schemas.microsoft.com/office/drawing/2014/main" id="{6208F7A6-EE35-B164-5E51-C8C4E6431A41}"/>
                </a:ext>
              </a:extLst>
            </p:cNvPr>
            <p:cNvSpPr/>
            <p:nvPr/>
          </p:nvSpPr>
          <p:spPr>
            <a:xfrm>
              <a:off x="5445790" y="2958979"/>
              <a:ext cx="168088" cy="178436"/>
            </a:xfrm>
            <a:prstGeom prst="downArrow">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latin typeface="Century Gothic" panose="020B0502020202020204" pitchFamily="34" charset="0"/>
              </a:endParaRPr>
            </a:p>
          </p:txBody>
        </p:sp>
        <p:sp>
          <p:nvSpPr>
            <p:cNvPr id="33" name="Down Arrow 42">
              <a:extLst>
                <a:ext uri="{FF2B5EF4-FFF2-40B4-BE49-F238E27FC236}">
                  <a16:creationId xmlns:a16="http://schemas.microsoft.com/office/drawing/2014/main" id="{97CB3003-E3BA-14CD-1251-337E8E0BAEB3}"/>
                </a:ext>
              </a:extLst>
            </p:cNvPr>
            <p:cNvSpPr/>
            <p:nvPr/>
          </p:nvSpPr>
          <p:spPr>
            <a:xfrm>
              <a:off x="5434853" y="3467031"/>
              <a:ext cx="168088" cy="178436"/>
            </a:xfrm>
            <a:prstGeom prst="downArrow">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latin typeface="Century Gothic" panose="020B0502020202020204" pitchFamily="34" charset="0"/>
              </a:endParaRPr>
            </a:p>
          </p:txBody>
        </p:sp>
      </p:grpSp>
    </p:spTree>
    <p:extLst>
      <p:ext uri="{BB962C8B-B14F-4D97-AF65-F5344CB8AC3E}">
        <p14:creationId xmlns:p14="http://schemas.microsoft.com/office/powerpoint/2010/main" val="247882274"/>
      </p:ext>
    </p:extLst>
  </p:cSld>
  <p:clrMapOvr>
    <a:masterClrMapping/>
  </p:clrMapOvr>
</p:sld>
</file>

<file path=ppt/theme/theme1.xml><?xml version="1.0" encoding="utf-8"?>
<a:theme xmlns:a="http://schemas.openxmlformats.org/drawingml/2006/main" name="Retrospect">
  <a:themeElements>
    <a:clrScheme name="Custom 5">
      <a:dk1>
        <a:srgbClr val="595959"/>
      </a:dk1>
      <a:lt1>
        <a:sysClr val="window" lastClr="FFFFFF"/>
      </a:lt1>
      <a:dk2>
        <a:srgbClr val="44546A"/>
      </a:dk2>
      <a:lt2>
        <a:srgbClr val="E7E6E6"/>
      </a:lt2>
      <a:accent1>
        <a:srgbClr val="0D4E95"/>
      </a:accent1>
      <a:accent2>
        <a:srgbClr val="F5801F"/>
      </a:accent2>
      <a:accent3>
        <a:srgbClr val="A5A5A5"/>
      </a:accent3>
      <a:accent4>
        <a:srgbClr val="FFC000"/>
      </a:accent4>
      <a:accent5>
        <a:srgbClr val="0D4E95"/>
      </a:accent5>
      <a:accent6>
        <a:srgbClr val="F5801F"/>
      </a:accent6>
      <a:hlink>
        <a:srgbClr val="0D4E95"/>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Feb Monthly Call_NEW DRAFT v.2 (1)" id="{FAF5BDFC-F7EE-4B58-9456-B0D56C262EBC}" vid="{E1FD4EC1-78A3-4457-8BBC-142B95995C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AD5C70455A554B824B0C031C571B20" ma:contentTypeVersion="13" ma:contentTypeDescription="Create a new document." ma:contentTypeScope="" ma:versionID="503227daf1b647bb4a43c07864aabd03">
  <xsd:schema xmlns:xsd="http://www.w3.org/2001/XMLSchema" xmlns:xs="http://www.w3.org/2001/XMLSchema" xmlns:p="http://schemas.microsoft.com/office/2006/metadata/properties" xmlns:ns1="http://schemas.microsoft.com/sharepoint/v3" xmlns:ns2="75b4827d-5f72-40e8-acc1-e5ae5002bc39" xmlns:ns3="53c6c1f5-00ea-42b2-bef0-b099d91c045a" targetNamespace="http://schemas.microsoft.com/office/2006/metadata/properties" ma:root="true" ma:fieldsID="3f0b3f1d0f3e705d4284237918f780bf" ns1:_="" ns2:_="" ns3:_="">
    <xsd:import namespace="http://schemas.microsoft.com/sharepoint/v3"/>
    <xsd:import namespace="75b4827d-5f72-40e8-acc1-e5ae5002bc39"/>
    <xsd:import namespace="53c6c1f5-00ea-42b2-bef0-b099d91c045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b4827d-5f72-40e8-acc1-e5ae5002bc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c6c1f5-00ea-42b2-bef0-b099d91c045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612399C-F46C-417F-B1A6-7559570E4FC9}">
  <ds:schemaRefs>
    <ds:schemaRef ds:uri="http://schemas.microsoft.com/sharepoint/v3/contenttype/forms"/>
  </ds:schemaRefs>
</ds:datastoreItem>
</file>

<file path=customXml/itemProps2.xml><?xml version="1.0" encoding="utf-8"?>
<ds:datastoreItem xmlns:ds="http://schemas.openxmlformats.org/officeDocument/2006/customXml" ds:itemID="{A62C201E-1215-49B7-91C1-99F2DC99ED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5b4827d-5f72-40e8-acc1-e5ae5002bc39"/>
    <ds:schemaRef ds:uri="53c6c1f5-00ea-42b2-bef0-b099d91c04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059DCF-9DF8-482D-BA37-2BA948FEDA82}">
  <ds:schemaRefs>
    <ds:schemaRef ds:uri="http://purl.org/dc/dcmitype/"/>
    <ds:schemaRef ds:uri="http://schemas.openxmlformats.org/package/2006/metadata/core-properties"/>
    <ds:schemaRef ds:uri="http://purl.org/dc/terms/"/>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ff5fc492-2fde-4619-a76f-8d26163d6b67"/>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June Call</Template>
  <TotalTime>8583</TotalTime>
  <Words>1513</Words>
  <Application>Microsoft Office PowerPoint</Application>
  <PresentationFormat>Widescreen</PresentationFormat>
  <Paragraphs>200</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Century Gothic</vt:lpstr>
      <vt:lpstr>Source Sans Pro</vt:lpstr>
      <vt:lpstr>Times New Roman</vt:lpstr>
      <vt:lpstr>Wingdings</vt:lpstr>
      <vt:lpstr>Retrospect</vt:lpstr>
      <vt:lpstr>PowerPoint Presentation</vt:lpstr>
      <vt:lpstr>2023 AmeriCorps State Grant Funding Opportunity Overview</vt:lpstr>
      <vt:lpstr>Technical Assistance Webinars</vt:lpstr>
      <vt:lpstr>Session Objectives</vt:lpstr>
      <vt:lpstr>AmeriCorps State Grants</vt:lpstr>
      <vt:lpstr>AmeriCorps State Grants</vt:lpstr>
      <vt:lpstr>California Volunteers (CV)</vt:lpstr>
      <vt:lpstr>Grantee Responsibilities</vt:lpstr>
      <vt:lpstr>Application Review and Selection</vt:lpstr>
      <vt:lpstr>Competitive vs. Formula Funding</vt:lpstr>
      <vt:lpstr>Application Guidance Documents</vt:lpstr>
      <vt:lpstr>Funding Priorities</vt:lpstr>
      <vt:lpstr>Funding Priorities</vt:lpstr>
      <vt:lpstr>Eligibility</vt:lpstr>
      <vt:lpstr>Eligibility</vt:lpstr>
      <vt:lpstr>Project/Award Period</vt:lpstr>
      <vt:lpstr>Award Amount</vt:lpstr>
      <vt:lpstr>Grant Types</vt:lpstr>
      <vt:lpstr>Maximum Cost per MSY</vt:lpstr>
      <vt:lpstr>Match Requirements</vt:lpstr>
      <vt:lpstr>Living Allowance</vt:lpstr>
      <vt:lpstr>Education Awards</vt:lpstr>
      <vt:lpstr>Other Grant Parameters</vt:lpstr>
      <vt:lpstr>Application Deadline</vt:lpstr>
      <vt:lpstr>eGrants Submission – Start EARLY</vt:lpstr>
      <vt:lpstr>Submitting Additional Documents</vt:lpstr>
      <vt:lpstr>Questions &amp; Answers</vt:lpstr>
      <vt:lpstr>Thank you!</vt:lpstr>
    </vt:vector>
  </TitlesOfParts>
  <Company>CalOES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Baltzley</dc:creator>
  <cp:lastModifiedBy>Brynna Arneson</cp:lastModifiedBy>
  <cp:revision>26</cp:revision>
  <dcterms:created xsi:type="dcterms:W3CDTF">2021-06-11T01:09:40Z</dcterms:created>
  <dcterms:modified xsi:type="dcterms:W3CDTF">2022-09-26T16:50:21Z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0x0101002EAD5C70455A554B824B0C031C571B20</vt:lpwstr>
  </property>
</Properties>
</file>